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embeddedFontLst>
    <p:embeddedFont>
      <p:font typeface="Play"/>
      <p:regular r:id="rId52"/>
      <p:bold r:id="rId53"/>
    </p:embeddedFont>
    <p:embeddedFont>
      <p:font typeface="Helvetica Neue"/>
      <p:regular r:id="rId54"/>
      <p:bold r:id="rId55"/>
      <p:italic r:id="rId56"/>
      <p:boldItalic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RobotoMon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Mon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Play-bold.fntdata"/><Relationship Id="rId52" Type="http://schemas.openxmlformats.org/officeDocument/2006/relationships/font" Target="fonts/Play-regular.fntdata"/><Relationship Id="rId11" Type="http://schemas.openxmlformats.org/officeDocument/2006/relationships/slide" Target="slides/slide7.xml"/><Relationship Id="rId55" Type="http://schemas.openxmlformats.org/officeDocument/2006/relationships/font" Target="fonts/HelveticaNeue-bold.fntdata"/><Relationship Id="rId10" Type="http://schemas.openxmlformats.org/officeDocument/2006/relationships/slide" Target="slides/slide6.xml"/><Relationship Id="rId54" Type="http://schemas.openxmlformats.org/officeDocument/2006/relationships/font" Target="fonts/HelveticaNeue-regular.fntdata"/><Relationship Id="rId13" Type="http://schemas.openxmlformats.org/officeDocument/2006/relationships/slide" Target="slides/slide9.xml"/><Relationship Id="rId57" Type="http://schemas.openxmlformats.org/officeDocument/2006/relationships/font" Target="fonts/HelveticaNeue-boldItalic.fntdata"/><Relationship Id="rId12" Type="http://schemas.openxmlformats.org/officeDocument/2006/relationships/slide" Target="slides/slide8.xml"/><Relationship Id="rId56" Type="http://schemas.openxmlformats.org/officeDocument/2006/relationships/font" Target="fonts/HelveticaNeue-italic.fntdata"/><Relationship Id="rId15" Type="http://schemas.openxmlformats.org/officeDocument/2006/relationships/slide" Target="slides/slide11.xml"/><Relationship Id="rId59" Type="http://schemas.openxmlformats.org/officeDocument/2006/relationships/font" Target="fonts/RobotoMono-bold.fntdata"/><Relationship Id="rId14" Type="http://schemas.openxmlformats.org/officeDocument/2006/relationships/slide" Target="slides/slide10.xml"/><Relationship Id="rId58" Type="http://schemas.openxmlformats.org/officeDocument/2006/relationships/font" Target="fonts/RobotoMon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ru-R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364" name="Google Shape;3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стоит создавать как можно раньше</a:t>
            </a:r>
            <a:endParaRPr/>
          </a:p>
          <a:p>
            <a:pPr indent="0" lvl="0" marL="0" rtl="0" algn="l">
              <a:lnSpc>
                <a:spcPct val="100000"/>
              </a:lnSpc>
              <a:spcBef>
                <a:spcPts val="0"/>
              </a:spcBef>
              <a:spcAft>
                <a:spcPts val="0"/>
              </a:spcAft>
              <a:buSzPts val="1400"/>
              <a:buNone/>
            </a:pPr>
            <a:r>
              <a:rPr lang="ru-RU"/>
              <a:t>для создания нужны id и название</a:t>
            </a:r>
            <a:endParaRPr/>
          </a:p>
        </p:txBody>
      </p:sp>
      <p:sp>
        <p:nvSpPr>
          <p:cNvPr id="437" name="Google Shape;437;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тут показываю приложение</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ru-RU"/>
              <a:t>можно поговорить про кастомный класс Application (для инициализации компонентов до старта активити, сервисов, ресиверов)</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ru-RU"/>
              <a:t>добавляем/удаляем каналы</a:t>
            </a:r>
            <a:endParaRPr/>
          </a:p>
        </p:txBody>
      </p:sp>
      <p:sp>
        <p:nvSpPr>
          <p:cNvPr id="445" name="Google Shape;445;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существует интент, чтобы направить пользователя сразу на экран с пермишенами</a:t>
            </a:r>
            <a:endParaRPr/>
          </a:p>
        </p:txBody>
      </p:sp>
      <p:sp>
        <p:nvSpPr>
          <p:cNvPr id="453" name="Google Shape;453;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к картинкам есть требования, стоит ознакомиться заранее</a:t>
            </a:r>
            <a:endParaRPr/>
          </a:p>
          <a:p>
            <a:pPr indent="0" lvl="0" marL="0" rtl="0" algn="l">
              <a:lnSpc>
                <a:spcPct val="100000"/>
              </a:lnSpc>
              <a:spcBef>
                <a:spcPts val="0"/>
              </a:spcBef>
              <a:spcAft>
                <a:spcPts val="0"/>
              </a:spcAft>
              <a:buSzPts val="1400"/>
              <a:buNone/>
            </a:pPr>
            <a:r>
              <a:rPr lang="ru-RU"/>
              <a:t>для экшнов используется PendingIntent</a:t>
            </a:r>
            <a:endParaRPr/>
          </a:p>
        </p:txBody>
      </p:sp>
      <p:sp>
        <p:nvSpPr>
          <p:cNvPr id="461" name="Google Shape;461;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флаги обязательны в последних версиях Andorid</a:t>
            </a:r>
            <a:endParaRPr/>
          </a:p>
        </p:txBody>
      </p:sp>
      <p:sp>
        <p:nvSpPr>
          <p:cNvPr id="469" name="Google Shape;469;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обязательно регистрировать в манифесте. но может быть “локальным”</a:t>
            </a:r>
            <a:endParaRPr/>
          </a:p>
          <a:p>
            <a:pPr indent="0" lvl="0" marL="0" rtl="0" algn="l">
              <a:lnSpc>
                <a:spcPct val="100000"/>
              </a:lnSpc>
              <a:spcBef>
                <a:spcPts val="0"/>
              </a:spcBef>
              <a:spcAft>
                <a:spcPts val="0"/>
              </a:spcAft>
              <a:buSzPts val="1400"/>
              <a:buNone/>
            </a:pPr>
            <a:r>
              <a:rPr lang="ru-RU"/>
              <a:t>что такое основные компоненты приложения?</a:t>
            </a:r>
            <a:endParaRPr/>
          </a:p>
          <a:p>
            <a:pPr indent="0" lvl="0" marL="0" rtl="0" algn="l">
              <a:lnSpc>
                <a:spcPct val="100000"/>
              </a:lnSpc>
              <a:spcBef>
                <a:spcPts val="0"/>
              </a:spcBef>
              <a:spcAft>
                <a:spcPts val="0"/>
              </a:spcAft>
              <a:buSzPts val="1400"/>
              <a:buNone/>
            </a:pPr>
            <a:r>
              <a:rPr lang="ru-RU"/>
              <a:t>показать код</a:t>
            </a:r>
            <a:endParaRPr/>
          </a:p>
          <a:p>
            <a:pPr indent="0" lvl="0" marL="0" rtl="0" algn="l">
              <a:lnSpc>
                <a:spcPct val="100000"/>
              </a:lnSpc>
              <a:spcBef>
                <a:spcPts val="0"/>
              </a:spcBef>
              <a:spcAft>
                <a:spcPts val="0"/>
              </a:spcAft>
              <a:buSzPts val="1400"/>
              <a:buNone/>
            </a:pPr>
            <a:r>
              <a:rPr lang="ru-RU"/>
              <a:t>ограничение на время выполнение (можно запустить сервис, например. но скачать что-то – не успеть)</a:t>
            </a:r>
            <a:endParaRPr/>
          </a:p>
        </p:txBody>
      </p:sp>
      <p:sp>
        <p:nvSpPr>
          <p:cNvPr id="484" name="Google Shape;484;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тут можно перерыв. смотреть по времени</a:t>
            </a:r>
            <a:endParaRPr/>
          </a:p>
        </p:txBody>
      </p:sp>
      <p:sp>
        <p:nvSpPr>
          <p:cNvPr id="491" name="Google Shape;49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ru-RU"/>
              <a:t>+ </a:t>
            </a:r>
            <a:r>
              <a:rPr lang="ru-RU"/>
              <a:t>Started</a:t>
            </a:r>
            <a:endParaRPr/>
          </a:p>
        </p:txBody>
      </p:sp>
      <p:sp>
        <p:nvSpPr>
          <p:cNvPr id="505" name="Google Shape;505;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ForegroundService – startForeground</a:t>
            </a:r>
            <a:endParaRPr/>
          </a:p>
          <a:p>
            <a:pPr indent="0" lvl="0" marL="0" rtl="0" algn="l">
              <a:lnSpc>
                <a:spcPct val="100000"/>
              </a:lnSpc>
              <a:spcBef>
                <a:spcPts val="0"/>
              </a:spcBef>
              <a:spcAft>
                <a:spcPts val="0"/>
              </a:spcAft>
              <a:buSzPts val="1400"/>
              <a:buNone/>
            </a:pPr>
            <a:r>
              <a:rPr lang="ru-RU"/>
              <a:t>обязательно должен получить команду о завершении</a:t>
            </a:r>
            <a:endParaRPr/>
          </a:p>
          <a:p>
            <a:pPr indent="0" lvl="0" marL="0" rtl="0" algn="l">
              <a:lnSpc>
                <a:spcPct val="100000"/>
              </a:lnSpc>
              <a:spcBef>
                <a:spcPts val="0"/>
              </a:spcBef>
              <a:spcAft>
                <a:spcPts val="0"/>
              </a:spcAft>
              <a:buSzPts val="1400"/>
              <a:buNone/>
            </a:pPr>
            <a:r>
              <a:rPr lang="ru-RU"/>
              <a:t>предлагает переопределить onBind – для started сервисов не обязательно</a:t>
            </a:r>
            <a:endParaRPr/>
          </a:p>
          <a:p>
            <a:pPr indent="0" lvl="0" marL="0" rtl="0" algn="l">
              <a:lnSpc>
                <a:spcPct val="100000"/>
              </a:lnSpc>
              <a:spcBef>
                <a:spcPts val="0"/>
              </a:spcBef>
              <a:spcAft>
                <a:spcPts val="0"/>
              </a:spcAft>
              <a:buSzPts val="1400"/>
              <a:buNone/>
            </a:pPr>
            <a:r>
              <a:rPr lang="ru-RU"/>
              <a:t>в одном процессе. можно переопределить</a:t>
            </a:r>
            <a:endParaRPr/>
          </a:p>
        </p:txBody>
      </p:sp>
      <p:sp>
        <p:nvSpPr>
          <p:cNvPr id="514" name="Google Shape;514;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ru-RU"/>
              <a:t>была лекция про многопоточку</a:t>
            </a:r>
            <a:endParaRPr/>
          </a:p>
          <a:p>
            <a:pPr indent="-317500" lvl="0" marL="457200" rtl="0" algn="l">
              <a:lnSpc>
                <a:spcPct val="100000"/>
              </a:lnSpc>
              <a:spcBef>
                <a:spcPts val="0"/>
              </a:spcBef>
              <a:spcAft>
                <a:spcPts val="0"/>
              </a:spcAft>
              <a:buSzPts val="1400"/>
              <a:buChar char="-"/>
            </a:pPr>
            <a:r>
              <a:rPr lang="ru-RU"/>
              <a:t>загрузка больших файлов. система может посчитать, что мы слишком много едим ресурсов и надо уведослять андроид о фоновых работах</a:t>
            </a:r>
            <a:endParaRPr/>
          </a:p>
        </p:txBody>
      </p:sp>
      <p:sp>
        <p:nvSpPr>
          <p:cNvPr id="370" name="Google Shape;3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может взаимодействовать пользователь</a:t>
            </a:r>
            <a:endParaRPr/>
          </a:p>
          <a:p>
            <a:pPr indent="0" lvl="0" marL="0" rtl="0" algn="l">
              <a:lnSpc>
                <a:spcPct val="100000"/>
              </a:lnSpc>
              <a:spcBef>
                <a:spcPts val="0"/>
              </a:spcBef>
              <a:spcAft>
                <a:spcPts val="0"/>
              </a:spcAft>
              <a:buSzPts val="1400"/>
              <a:buNone/>
            </a:pPr>
            <a:r>
              <a:rPr lang="ru-RU"/>
              <a:t>может работать без визуальной части приложения, в отличие от Background. Background надо переводить в Foreground в течение 5 секунд после скрытия приложения</a:t>
            </a:r>
            <a:endParaRPr/>
          </a:p>
          <a:p>
            <a:pPr indent="0" lvl="0" marL="0" rtl="0" algn="l">
              <a:lnSpc>
                <a:spcPct val="100000"/>
              </a:lnSpc>
              <a:spcBef>
                <a:spcPts val="0"/>
              </a:spcBef>
              <a:spcAft>
                <a:spcPts val="0"/>
              </a:spcAft>
              <a:buSzPts val="1400"/>
              <a:buNone/>
            </a:pPr>
            <a:r>
              <a:rPr lang="ru-RU"/>
              <a:t>если сервис отвечает за проигрывание музыки, надо это явно указывать. в целом, с другими системными взаимодействиями надо аналогично</a:t>
            </a:r>
            <a:endParaRPr/>
          </a:p>
        </p:txBody>
      </p:sp>
      <p:sp>
        <p:nvSpPr>
          <p:cNvPr id="523" name="Google Shape;523;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onStartCommant должен вернуть какое-то значение START_STICKY/NON_STICKY – надо или не надо перезапускать сервис после “убийства” системой</a:t>
            </a:r>
            <a:endParaRPr/>
          </a:p>
        </p:txBody>
      </p:sp>
      <p:sp>
        <p:nvSpPr>
          <p:cNvPr id="532" name="Google Shape;532;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взаимодействуют с кем-либо</a:t>
            </a:r>
            <a:endParaRPr/>
          </a:p>
          <a:p>
            <a:pPr indent="0" lvl="0" marL="0" rtl="0" algn="l">
              <a:lnSpc>
                <a:spcPct val="100000"/>
              </a:lnSpc>
              <a:spcBef>
                <a:spcPts val="0"/>
              </a:spcBef>
              <a:spcAft>
                <a:spcPts val="0"/>
              </a:spcAft>
              <a:buSzPts val="1400"/>
              <a:buNone/>
            </a:pPr>
            <a:r>
              <a:rPr lang="ru-RU"/>
              <a:t>this – ServiceConntection</a:t>
            </a:r>
            <a:endParaRPr/>
          </a:p>
          <a:p>
            <a:pPr indent="0" lvl="0" marL="0" rtl="0" algn="l">
              <a:lnSpc>
                <a:spcPct val="100000"/>
              </a:lnSpc>
              <a:spcBef>
                <a:spcPts val="0"/>
              </a:spcBef>
              <a:spcAft>
                <a:spcPts val="0"/>
              </a:spcAft>
              <a:buSzPts val="1400"/>
              <a:buNone/>
            </a:pPr>
            <a:r>
              <a:rPr lang="ru-RU"/>
              <a:t>binder – класс для взаимодействия, обеспечивает двухстороннюю связь (получил команду - отдал результат)</a:t>
            </a:r>
            <a:endParaRPr/>
          </a:p>
          <a:p>
            <a:pPr indent="0" lvl="0" marL="0" rtl="0" algn="l">
              <a:lnSpc>
                <a:spcPct val="100000"/>
              </a:lnSpc>
              <a:spcBef>
                <a:spcPts val="0"/>
              </a:spcBef>
              <a:spcAft>
                <a:spcPts val="0"/>
              </a:spcAft>
              <a:buSzPts val="1400"/>
              <a:buNone/>
            </a:pPr>
            <a:r>
              <a:rPr lang="ru-RU"/>
              <a:t>onStartCommand не требуется (но зависит от того, как сервис может работать)</a:t>
            </a:r>
            <a:endParaRPr/>
          </a:p>
          <a:p>
            <a:pPr indent="0" lvl="0" marL="0" rtl="0" algn="l">
              <a:lnSpc>
                <a:spcPct val="100000"/>
              </a:lnSpc>
              <a:spcBef>
                <a:spcPts val="0"/>
              </a:spcBef>
              <a:spcAft>
                <a:spcPts val="0"/>
              </a:spcAft>
              <a:buSzPts val="1400"/>
              <a:buNone/>
            </a:pPr>
            <a:r>
              <a:rPr lang="ru-RU"/>
              <a:t>после вручную вызванного unbind – onServiceDisconnected больше не вызывается</a:t>
            </a:r>
            <a:endParaRPr/>
          </a:p>
          <a:p>
            <a:pPr indent="0" lvl="0" marL="0" rtl="0" algn="l">
              <a:lnSpc>
                <a:spcPct val="100000"/>
              </a:lnSpc>
              <a:spcBef>
                <a:spcPts val="0"/>
              </a:spcBef>
              <a:spcAft>
                <a:spcPts val="0"/>
              </a:spcAft>
              <a:buSzPts val="1400"/>
              <a:buNone/>
            </a:pPr>
            <a:r>
              <a:rPr lang="ru-RU"/>
              <a:t>connection – по сути, просто следит, подключен ли сервис</a:t>
            </a:r>
            <a:endParaRPr/>
          </a:p>
          <a:p>
            <a:pPr indent="0" lvl="0" marL="0" rtl="0" algn="l">
              <a:lnSpc>
                <a:spcPct val="100000"/>
              </a:lnSpc>
              <a:spcBef>
                <a:spcPts val="0"/>
              </a:spcBef>
              <a:spcAft>
                <a:spcPts val="0"/>
              </a:spcAft>
              <a:buSzPts val="1400"/>
              <a:buNone/>
            </a:pPr>
            <a:r>
              <a:rPr lang="ru-RU"/>
              <a:t>если вручную вызывать unbindService, onServiceDisconnected не прилетает</a:t>
            </a:r>
            <a:endParaRPr/>
          </a:p>
          <a:p>
            <a:pPr indent="0" lvl="0" marL="0" rtl="0" algn="l">
              <a:lnSpc>
                <a:spcPct val="100000"/>
              </a:lnSpc>
              <a:spcBef>
                <a:spcPts val="0"/>
              </a:spcBef>
              <a:spcAft>
                <a:spcPts val="0"/>
              </a:spcAft>
              <a:buSzPts val="1400"/>
              <a:buNone/>
            </a:pPr>
            <a:r>
              <a:rPr lang="ru-RU"/>
              <a:t>живёт пока есть подписчики</a:t>
            </a:r>
            <a:endParaRPr/>
          </a:p>
        </p:txBody>
      </p:sp>
      <p:sp>
        <p:nvSpPr>
          <p:cNvPr id="540" name="Google Shape;540;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может быть started+bound, будет жить по правилам сервиса, по которым был запущен (каким образом)</a:t>
            </a:r>
            <a:endParaRPr/>
          </a:p>
        </p:txBody>
      </p:sp>
      <p:sp>
        <p:nvSpPr>
          <p:cNvPr id="548" name="Google Shape;548;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падение сервиса = падение приложения, поэтому иногда запускают в другом процессе</a:t>
            </a:r>
            <a:endParaRPr/>
          </a:p>
          <a:p>
            <a:pPr indent="0" lvl="0" marL="0" rtl="0" algn="l">
              <a:lnSpc>
                <a:spcPct val="100000"/>
              </a:lnSpc>
              <a:spcBef>
                <a:spcPts val="0"/>
              </a:spcBef>
              <a:spcAft>
                <a:spcPts val="0"/>
              </a:spcAft>
              <a:buSzPts val="1400"/>
              <a:buNone/>
            </a:pPr>
            <a:r>
              <a:rPr lang="ru-RU"/>
              <a:t>для Bound сервисов в другом процессе надо реализовывать общение через AIDL</a:t>
            </a:r>
            <a:endParaRPr/>
          </a:p>
          <a:p>
            <a:pPr indent="0" lvl="0" marL="0" rtl="0" algn="l">
              <a:lnSpc>
                <a:spcPct val="100000"/>
              </a:lnSpc>
              <a:spcBef>
                <a:spcPts val="0"/>
              </a:spcBef>
              <a:spcAft>
                <a:spcPts val="0"/>
              </a:spcAft>
              <a:buSzPts val="1400"/>
              <a:buNone/>
            </a:pPr>
            <a:r>
              <a:rPr lang="ru-RU"/>
              <a:t>надо наследоваться от IRemoteService.Stub</a:t>
            </a:r>
            <a:endParaRPr/>
          </a:p>
          <a:p>
            <a:pPr indent="0" lvl="0" marL="0" rtl="0" algn="l">
              <a:lnSpc>
                <a:spcPct val="100000"/>
              </a:lnSpc>
              <a:spcBef>
                <a:spcPts val="0"/>
              </a:spcBef>
              <a:spcAft>
                <a:spcPts val="0"/>
              </a:spcAft>
              <a:buSzPts val="1400"/>
              <a:buNone/>
            </a:pPr>
            <a:r>
              <a:rPr lang="ru-RU"/>
              <a:t>код из доки гугла</a:t>
            </a:r>
            <a:endParaRPr/>
          </a:p>
        </p:txBody>
      </p:sp>
      <p:sp>
        <p:nvSpPr>
          <p:cNvPr id="555" name="Google Shape;555;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есть ограничения, надо использовать осознанно</a:t>
            </a:r>
            <a:endParaRPr/>
          </a:p>
          <a:p>
            <a:pPr indent="0" lvl="0" marL="0" rtl="0" algn="l">
              <a:lnSpc>
                <a:spcPct val="100000"/>
              </a:lnSpc>
              <a:spcBef>
                <a:spcPts val="0"/>
              </a:spcBef>
              <a:spcAft>
                <a:spcPts val="0"/>
              </a:spcAft>
              <a:buSzPts val="1400"/>
              <a:buNone/>
            </a:pPr>
            <a:r>
              <a:rPr lang="ru-RU"/>
              <a:t>минимальный период – 15 минут</a:t>
            </a:r>
            <a:endParaRPr/>
          </a:p>
          <a:p>
            <a:pPr indent="0" lvl="0" marL="0" rtl="0" algn="l">
              <a:lnSpc>
                <a:spcPct val="100000"/>
              </a:lnSpc>
              <a:spcBef>
                <a:spcPts val="0"/>
              </a:spcBef>
              <a:spcAft>
                <a:spcPts val="0"/>
              </a:spcAft>
              <a:buSzPts val="1400"/>
              <a:buNone/>
            </a:pPr>
            <a:r>
              <a:rPr lang="ru-RU"/>
              <a:t>некоторые параметры нельзя указывать одновременно (setPeriodic, setMinimumLatency)</a:t>
            </a:r>
            <a:endParaRPr/>
          </a:p>
        </p:txBody>
      </p:sp>
      <p:sp>
        <p:nvSpPr>
          <p:cNvPr id="583" name="Google Shape;583;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тут можно перерыв</a:t>
            </a:r>
            <a:endParaRPr/>
          </a:p>
        </p:txBody>
      </p:sp>
      <p:sp>
        <p:nvSpPr>
          <p:cNvPr id="590" name="Google Shape;59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под капотом и сервисы, и JobScheduler’ы</a:t>
            </a:r>
            <a:endParaRPr/>
          </a:p>
          <a:p>
            <a:pPr indent="0" lvl="0" marL="0" rtl="0" algn="l">
              <a:lnSpc>
                <a:spcPct val="100000"/>
              </a:lnSpc>
              <a:spcBef>
                <a:spcPts val="0"/>
              </a:spcBef>
              <a:spcAft>
                <a:spcPts val="0"/>
              </a:spcAft>
              <a:buSzPts val="1400"/>
              <a:buNone/>
            </a:pPr>
            <a:r>
              <a:rPr lang="ru-RU"/>
              <a:t>ограниченный набор данных. условия – через Constraint’ы</a:t>
            </a:r>
            <a:endParaRPr/>
          </a:p>
          <a:p>
            <a:pPr indent="0" lvl="0" marL="0" rtl="0" algn="l">
              <a:lnSpc>
                <a:spcPct val="100000"/>
              </a:lnSpc>
              <a:spcBef>
                <a:spcPts val="0"/>
              </a:spcBef>
              <a:spcAft>
                <a:spcPts val="0"/>
              </a:spcAft>
              <a:buSzPts val="1400"/>
              <a:buNone/>
            </a:pPr>
            <a:r>
              <a:rPr lang="ru-RU"/>
              <a:t>что делаем – создаём через OneTime/PeriodicWorkRequest</a:t>
            </a:r>
            <a:endParaRPr/>
          </a:p>
          <a:p>
            <a:pPr indent="0" lvl="0" marL="0" rtl="0" algn="l">
              <a:lnSpc>
                <a:spcPct val="100000"/>
              </a:lnSpc>
              <a:spcBef>
                <a:spcPts val="0"/>
              </a:spcBef>
              <a:spcAft>
                <a:spcPts val="0"/>
              </a:spcAft>
              <a:buSzPts val="1400"/>
              <a:buNone/>
            </a:pPr>
            <a:r>
              <a:rPr lang="ru-RU"/>
              <a:t>можно подписываться на прогресс</a:t>
            </a:r>
            <a:endParaRPr/>
          </a:p>
        </p:txBody>
      </p:sp>
      <p:sp>
        <p:nvSpPr>
          <p:cNvPr id="610" name="Google Shape;610;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может будить систему для выполнения задач</a:t>
            </a:r>
            <a:endParaRPr/>
          </a:p>
        </p:txBody>
      </p:sp>
      <p:sp>
        <p:nvSpPr>
          <p:cNvPr id="627" name="Google Shape;62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старый сервис, поэтому через getSystemService</a:t>
            </a:r>
            <a:endParaRPr/>
          </a:p>
        </p:txBody>
      </p:sp>
      <p:sp>
        <p:nvSpPr>
          <p:cNvPr id="641" name="Google Shape;641;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9" name="Google Shape;649;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можно проверять живо ли приложение</a:t>
            </a:r>
            <a:endParaRPr/>
          </a:p>
        </p:txBody>
      </p:sp>
      <p:sp>
        <p:nvSpPr>
          <p:cNvPr id="657" name="Google Shape;657;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разные уровни спящего режима приложений</a:t>
            </a:r>
            <a:endParaRPr/>
          </a:p>
        </p:txBody>
      </p:sp>
      <p:sp>
        <p:nvSpPr>
          <p:cNvPr id="682" name="Google Shape;68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сначала про уведомления. зачем нужны уведомления пользователям?</a:t>
            </a:r>
            <a:endParaRPr/>
          </a:p>
        </p:txBody>
      </p:sp>
      <p:sp>
        <p:nvSpPr>
          <p:cNvPr id="384" name="Google Shape;38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надо смотреть по актуальным ограничения ОС в конкретный момент времени</a:t>
            </a:r>
            <a:endParaRPr/>
          </a:p>
        </p:txBody>
      </p:sp>
      <p:sp>
        <p:nvSpPr>
          <p:cNvPr id="703" name="Google Shape;703;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1" name="Google Shape;711;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6" name="Google Shape;74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ru-RU"/>
              <a:t>показываем долгие операции</a:t>
            </a:r>
            <a:endParaRPr/>
          </a:p>
          <a:p>
            <a:pPr indent="-317500" lvl="0" marL="457200" rtl="0" algn="l">
              <a:lnSpc>
                <a:spcPct val="100000"/>
              </a:lnSpc>
              <a:spcBef>
                <a:spcPts val="0"/>
              </a:spcBef>
              <a:spcAft>
                <a:spcPts val="0"/>
              </a:spcAft>
              <a:buSzPts val="1400"/>
              <a:buChar char="-"/>
            </a:pPr>
            <a:r>
              <a:rPr lang="ru-RU"/>
              <a:t>показываем сообщения</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ru-RU"/>
              <a:t>показать стили уведомлений</a:t>
            </a:r>
            <a:endParaRPr/>
          </a:p>
        </p:txBody>
      </p:sp>
      <p:sp>
        <p:nvSpPr>
          <p:cNvPr id="397" name="Google Shape;397;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уведомления были простыми вьюшками, но начиная с андроид 8 решили, что их надо группировать, добавили каналы</a:t>
            </a:r>
            <a:endParaRPr/>
          </a:p>
          <a:p>
            <a:pPr indent="0" lvl="0" marL="0" rtl="0" algn="l">
              <a:lnSpc>
                <a:spcPct val="100000"/>
              </a:lnSpc>
              <a:spcBef>
                <a:spcPts val="0"/>
              </a:spcBef>
              <a:spcAft>
                <a:spcPts val="0"/>
              </a:spcAft>
              <a:buSzPts val="1400"/>
              <a:buNone/>
            </a:pPr>
            <a:r>
              <a:rPr lang="ru-RU"/>
              <a:t>потом были созданы группы, чтобы можно было создавать каналы с одинаковыми названиями под разных юзеров, например</a:t>
            </a:r>
            <a:endParaRPr/>
          </a:p>
          <a:p>
            <a:pPr indent="0" lvl="0" marL="0" rtl="0" algn="l">
              <a:lnSpc>
                <a:spcPct val="100000"/>
              </a:lnSpc>
              <a:spcBef>
                <a:spcPts val="0"/>
              </a:spcBef>
              <a:spcAft>
                <a:spcPts val="0"/>
              </a:spcAft>
              <a:buSzPts val="1400"/>
              <a:buNone/>
            </a:pPr>
            <a:r>
              <a:rPr lang="ru-RU"/>
              <a:t>без группировки есть риски или отключения всех уведомлений, или удаления приложения</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ru-RU"/>
              <a:t>(личная боль – яндекс маркет, который не группирует уведомления. но как я заметил, они показывают не больше 4х уведомлений одновременно и старое удаляют)</a:t>
            </a:r>
            <a:endParaRPr/>
          </a:p>
        </p:txBody>
      </p:sp>
      <p:sp>
        <p:nvSpPr>
          <p:cNvPr id="406" name="Google Shape;406;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ru-RU"/>
              <a:t>маркетинговые акции, аудио</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ru-RU"/>
              <a:t>можно добавить поле для ответа – для мессенджеров</a:t>
            </a:r>
            <a:endParaRPr/>
          </a:p>
          <a:p>
            <a:pPr indent="0" lvl="0" marL="0" rtl="0" algn="l">
              <a:lnSpc>
                <a:spcPct val="100000"/>
              </a:lnSpc>
              <a:spcBef>
                <a:spcPts val="0"/>
              </a:spcBef>
              <a:spcAft>
                <a:spcPts val="0"/>
              </a:spcAft>
              <a:buSzPts val="1400"/>
              <a:buNone/>
            </a:pPr>
            <a:r>
              <a:rPr lang="ru-RU"/>
              <a:t>MediaStyle – не стандартное API, надо тащить либу</a:t>
            </a:r>
            <a:endParaRPr/>
          </a:p>
        </p:txBody>
      </p:sp>
      <p:sp>
        <p:nvSpPr>
          <p:cNvPr id="422" name="Google Shape;422;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p:cSld name="Титульный слайд">
    <p:bg>
      <p:bgPr>
        <a:solidFill>
          <a:schemeClr val="accent1"/>
        </a:solidFill>
      </p:bgPr>
    </p:bg>
    <p:spTree>
      <p:nvGrpSpPr>
        <p:cNvPr id="53" name="Shape 53"/>
        <p:cNvGrpSpPr/>
        <p:nvPr/>
      </p:nvGrpSpPr>
      <p:grpSpPr>
        <a:xfrm>
          <a:off x="0" y="0"/>
          <a:ext cx="0" cy="0"/>
          <a:chOff x="0" y="0"/>
          <a:chExt cx="0" cy="0"/>
        </a:xfrm>
      </p:grpSpPr>
      <p:sp>
        <p:nvSpPr>
          <p:cNvPr id="54" name="Google Shape;54;p2"/>
          <p:cNvSpPr/>
          <p:nvPr/>
        </p:nvSpPr>
        <p:spPr>
          <a:xfrm>
            <a:off x="3066460" y="0"/>
            <a:ext cx="9141306" cy="6857984"/>
          </a:xfrm>
          <a:custGeom>
            <a:rect b="b" l="l" r="r" t="t"/>
            <a:pathLst>
              <a:path extrusionOk="0" h="6857984" w="9141306">
                <a:moveTo>
                  <a:pt x="0" y="0"/>
                </a:moveTo>
                <a:lnTo>
                  <a:pt x="2220627" y="0"/>
                </a:lnTo>
                <a:lnTo>
                  <a:pt x="2227664" y="71102"/>
                </a:lnTo>
                <a:cubicBezTo>
                  <a:pt x="2553673" y="2682585"/>
                  <a:pt x="3819226" y="4693753"/>
                  <a:pt x="5269599" y="4980435"/>
                </a:cubicBezTo>
                <a:lnTo>
                  <a:pt x="5269599" y="0"/>
                </a:lnTo>
                <a:lnTo>
                  <a:pt x="7482942" y="0"/>
                </a:lnTo>
                <a:lnTo>
                  <a:pt x="7482942" y="2561872"/>
                </a:lnTo>
                <a:cubicBezTo>
                  <a:pt x="8043875" y="2462017"/>
                  <a:pt x="8561096" y="2193961"/>
                  <a:pt x="9008436" y="1827258"/>
                </a:cubicBezTo>
                <a:lnTo>
                  <a:pt x="9141306" y="1710545"/>
                </a:lnTo>
                <a:lnTo>
                  <a:pt x="9141306" y="5220992"/>
                </a:lnTo>
                <a:lnTo>
                  <a:pt x="9053277" y="5161765"/>
                </a:lnTo>
                <a:cubicBezTo>
                  <a:pt x="8633864" y="4904410"/>
                  <a:pt x="8120266" y="4711796"/>
                  <a:pt x="7482942" y="4623280"/>
                </a:cubicBezTo>
                <a:lnTo>
                  <a:pt x="7482942" y="6857984"/>
                </a:lnTo>
                <a:lnTo>
                  <a:pt x="3958880" y="6857984"/>
                </a:lnTo>
                <a:lnTo>
                  <a:pt x="3937392" y="6847097"/>
                </a:lnTo>
                <a:cubicBezTo>
                  <a:pt x="1772771" y="5668291"/>
                  <a:pt x="481691" y="3223920"/>
                  <a:pt x="53599" y="3943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 name="Google Shape;55;p2"/>
          <p:cNvSpPr txBox="1"/>
          <p:nvPr>
            <p:ph idx="1" type="body"/>
          </p:nvPr>
        </p:nvSpPr>
        <p:spPr>
          <a:xfrm>
            <a:off x="658813" y="3307439"/>
            <a:ext cx="10224000" cy="276999"/>
          </a:xfrm>
          <a:prstGeom prst="rect">
            <a:avLst/>
          </a:prstGeom>
          <a:noFill/>
          <a:ln>
            <a:noFill/>
          </a:ln>
        </p:spPr>
        <p:txBody>
          <a:bodyPr anchorCtr="0" anchor="b" bIns="0" lIns="0" spcFirstLastPara="1" rIns="0" wrap="square" tIns="0">
            <a:sp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latin typeface="Arial"/>
                <a:ea typeface="Arial"/>
                <a:cs typeface="Arial"/>
                <a:sym typeface="Aria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
          <p:cNvSpPr txBox="1"/>
          <p:nvPr>
            <p:ph type="title"/>
          </p:nvPr>
        </p:nvSpPr>
        <p:spPr>
          <a:xfrm>
            <a:off x="622261" y="1052209"/>
            <a:ext cx="10220325" cy="183499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7" name="Google Shape;57;p2"/>
          <p:cNvGrpSpPr/>
          <p:nvPr/>
        </p:nvGrpSpPr>
        <p:grpSpPr>
          <a:xfrm>
            <a:off x="658071" y="5503765"/>
            <a:ext cx="697010" cy="697010"/>
            <a:chOff x="658071" y="5503765"/>
            <a:chExt cx="697010" cy="697010"/>
          </a:xfrm>
        </p:grpSpPr>
        <p:grpSp>
          <p:nvGrpSpPr>
            <p:cNvPr id="58" name="Google Shape;58;p2"/>
            <p:cNvGrpSpPr/>
            <p:nvPr/>
          </p:nvGrpSpPr>
          <p:grpSpPr>
            <a:xfrm>
              <a:off x="658071" y="5503765"/>
              <a:ext cx="697010" cy="697010"/>
              <a:chOff x="5619750" y="2952750"/>
              <a:chExt cx="952500" cy="952500"/>
            </a:xfrm>
          </p:grpSpPr>
          <p:sp>
            <p:nvSpPr>
              <p:cNvPr id="59" name="Google Shape;59;p2"/>
              <p:cNvSpPr/>
              <p:nvPr/>
            </p:nvSpPr>
            <p:spPr>
              <a:xfrm>
                <a:off x="5619750" y="2952750"/>
                <a:ext cx="952500" cy="952500"/>
              </a:xfrm>
              <a:custGeom>
                <a:rect b="b" l="l" r="r" t="t"/>
                <a:pathLst>
                  <a:path extrusionOk="0" h="952500" w="952500">
                    <a:moveTo>
                      <a:pt x="0" y="457200"/>
                    </a:moveTo>
                    <a:cubicBezTo>
                      <a:pt x="0" y="241674"/>
                      <a:pt x="0" y="133911"/>
                      <a:pt x="66955" y="66955"/>
                    </a:cubicBezTo>
                    <a:cubicBezTo>
                      <a:pt x="133911" y="0"/>
                      <a:pt x="241674" y="0"/>
                      <a:pt x="457200" y="0"/>
                    </a:cubicBezTo>
                    <a:lnTo>
                      <a:pt x="495300" y="0"/>
                    </a:lnTo>
                    <a:cubicBezTo>
                      <a:pt x="710826" y="0"/>
                      <a:pt x="818589" y="0"/>
                      <a:pt x="885545" y="66955"/>
                    </a:cubicBezTo>
                    <a:cubicBezTo>
                      <a:pt x="952500" y="133911"/>
                      <a:pt x="952500" y="241674"/>
                      <a:pt x="952500" y="457200"/>
                    </a:cubicBezTo>
                    <a:lnTo>
                      <a:pt x="952500" y="495300"/>
                    </a:lnTo>
                    <a:cubicBezTo>
                      <a:pt x="952500" y="710826"/>
                      <a:pt x="952500" y="818589"/>
                      <a:pt x="885545" y="885545"/>
                    </a:cubicBezTo>
                    <a:cubicBezTo>
                      <a:pt x="818589" y="952500"/>
                      <a:pt x="710826" y="952500"/>
                      <a:pt x="495300" y="952500"/>
                    </a:cubicBezTo>
                    <a:lnTo>
                      <a:pt x="457200" y="952500"/>
                    </a:lnTo>
                    <a:cubicBezTo>
                      <a:pt x="241674" y="952500"/>
                      <a:pt x="133911" y="952500"/>
                      <a:pt x="66955" y="885545"/>
                    </a:cubicBezTo>
                    <a:cubicBezTo>
                      <a:pt x="0" y="818589"/>
                      <a:pt x="0" y="710826"/>
                      <a:pt x="0" y="495300"/>
                    </a:cubicBezTo>
                    <a:lnTo>
                      <a:pt x="0" y="4572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 name="Google Shape;60;p2"/>
              <p:cNvSpPr/>
              <p:nvPr/>
            </p:nvSpPr>
            <p:spPr>
              <a:xfrm>
                <a:off x="5780486" y="3242471"/>
                <a:ext cx="635397" cy="396478"/>
              </a:xfrm>
              <a:custGeom>
                <a:rect b="b" l="l" r="r" t="t"/>
                <a:pathLst>
                  <a:path extrusionOk="0" h="396478" w="635397">
                    <a:moveTo>
                      <a:pt x="346075" y="396478"/>
                    </a:moveTo>
                    <a:cubicBezTo>
                      <a:pt x="128984" y="396478"/>
                      <a:pt x="5160" y="247650"/>
                      <a:pt x="0" y="0"/>
                    </a:cubicBezTo>
                    <a:lnTo>
                      <a:pt x="108744" y="0"/>
                    </a:lnTo>
                    <a:cubicBezTo>
                      <a:pt x="112316" y="181768"/>
                      <a:pt x="192483" y="258762"/>
                      <a:pt x="255982" y="274637"/>
                    </a:cubicBezTo>
                    <a:lnTo>
                      <a:pt x="255982" y="0"/>
                    </a:lnTo>
                    <a:lnTo>
                      <a:pt x="358380" y="0"/>
                    </a:lnTo>
                    <a:lnTo>
                      <a:pt x="358380" y="156764"/>
                    </a:lnTo>
                    <a:cubicBezTo>
                      <a:pt x="421086" y="150018"/>
                      <a:pt x="486959" y="78581"/>
                      <a:pt x="509185" y="0"/>
                    </a:cubicBezTo>
                    <a:lnTo>
                      <a:pt x="611581" y="0"/>
                    </a:lnTo>
                    <a:cubicBezTo>
                      <a:pt x="594515" y="96838"/>
                      <a:pt x="523078" y="168274"/>
                      <a:pt x="472278" y="197643"/>
                    </a:cubicBezTo>
                    <a:cubicBezTo>
                      <a:pt x="523078" y="221455"/>
                      <a:pt x="604441" y="283765"/>
                      <a:pt x="635398" y="396478"/>
                    </a:cubicBezTo>
                    <a:lnTo>
                      <a:pt x="522682" y="396478"/>
                    </a:lnTo>
                    <a:cubicBezTo>
                      <a:pt x="498472" y="321072"/>
                      <a:pt x="438152" y="262731"/>
                      <a:pt x="358380" y="254793"/>
                    </a:cubicBezTo>
                    <a:lnTo>
                      <a:pt x="358380" y="396478"/>
                    </a:lnTo>
                    <a:lnTo>
                      <a:pt x="346075" y="39647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61" name="Google Shape;61;p2"/>
            <p:cNvSpPr/>
            <p:nvPr/>
          </p:nvSpPr>
          <p:spPr>
            <a:xfrm>
              <a:off x="775543" y="5715464"/>
              <a:ext cx="463247" cy="290797"/>
            </a:xfrm>
            <a:custGeom>
              <a:rect b="b" l="l" r="r" t="t"/>
              <a:pathLst>
                <a:path extrusionOk="0" h="540569" w="861139">
                  <a:moveTo>
                    <a:pt x="145891" y="17950"/>
                  </a:moveTo>
                  <a:cubicBezTo>
                    <a:pt x="146101" y="13261"/>
                    <a:pt x="145084" y="8599"/>
                    <a:pt x="142940" y="4425"/>
                  </a:cubicBezTo>
                  <a:cubicBezTo>
                    <a:pt x="142190" y="3401"/>
                    <a:pt x="141254" y="2529"/>
                    <a:pt x="140181" y="1853"/>
                  </a:cubicBezTo>
                  <a:cubicBezTo>
                    <a:pt x="135948" y="192"/>
                    <a:pt x="131363" y="-365"/>
                    <a:pt x="126857" y="234"/>
                  </a:cubicBezTo>
                  <a:lnTo>
                    <a:pt x="17126" y="233"/>
                  </a:lnTo>
                  <a:cubicBezTo>
                    <a:pt x="9798" y="233"/>
                    <a:pt x="6087" y="233"/>
                    <a:pt x="3612" y="2043"/>
                  </a:cubicBezTo>
                  <a:cubicBezTo>
                    <a:pt x="2570" y="2811"/>
                    <a:pt x="1696" y="3783"/>
                    <a:pt x="1043" y="4901"/>
                  </a:cubicBezTo>
                  <a:cubicBezTo>
                    <a:pt x="-575" y="7568"/>
                    <a:pt x="-99" y="11378"/>
                    <a:pt x="1043" y="18807"/>
                  </a:cubicBezTo>
                  <a:cubicBezTo>
                    <a:pt x="58144" y="517250"/>
                    <a:pt x="345747" y="539063"/>
                    <a:pt x="473369" y="540015"/>
                  </a:cubicBezTo>
                  <a:cubicBezTo>
                    <a:pt x="480031" y="540015"/>
                    <a:pt x="482886" y="540015"/>
                    <a:pt x="485741" y="538396"/>
                  </a:cubicBezTo>
                  <a:cubicBezTo>
                    <a:pt x="486703" y="537720"/>
                    <a:pt x="487540" y="536882"/>
                    <a:pt x="488216" y="535919"/>
                  </a:cubicBezTo>
                  <a:cubicBezTo>
                    <a:pt x="489929" y="533538"/>
                    <a:pt x="489929" y="530109"/>
                    <a:pt x="489929" y="523442"/>
                  </a:cubicBezTo>
                  <a:lnTo>
                    <a:pt x="489929" y="346086"/>
                  </a:lnTo>
                  <a:cubicBezTo>
                    <a:pt x="642200" y="372566"/>
                    <a:pt x="695019" y="485723"/>
                    <a:pt x="708819" y="526109"/>
                  </a:cubicBezTo>
                  <a:cubicBezTo>
                    <a:pt x="709826" y="530186"/>
                    <a:pt x="711603" y="534034"/>
                    <a:pt x="714053" y="537444"/>
                  </a:cubicBezTo>
                  <a:cubicBezTo>
                    <a:pt x="714823" y="538162"/>
                    <a:pt x="715687" y="538771"/>
                    <a:pt x="716623" y="539253"/>
                  </a:cubicBezTo>
                  <a:cubicBezTo>
                    <a:pt x="720403" y="540443"/>
                    <a:pt x="724390" y="540832"/>
                    <a:pt x="728329" y="540396"/>
                  </a:cubicBezTo>
                  <a:lnTo>
                    <a:pt x="842532" y="540396"/>
                  </a:lnTo>
                  <a:cubicBezTo>
                    <a:pt x="851098" y="540396"/>
                    <a:pt x="855475" y="540396"/>
                    <a:pt x="858140" y="538110"/>
                  </a:cubicBezTo>
                  <a:cubicBezTo>
                    <a:pt x="859182" y="537141"/>
                    <a:pt x="860022" y="535976"/>
                    <a:pt x="860615" y="534681"/>
                  </a:cubicBezTo>
                  <a:cubicBezTo>
                    <a:pt x="861947" y="531443"/>
                    <a:pt x="860615" y="527347"/>
                    <a:pt x="858045" y="519346"/>
                  </a:cubicBezTo>
                  <a:cubicBezTo>
                    <a:pt x="792283" y="318464"/>
                    <a:pt x="646007" y="270458"/>
                    <a:pt x="646007" y="270458"/>
                  </a:cubicBezTo>
                  <a:cubicBezTo>
                    <a:pt x="738996" y="214770"/>
                    <a:pt x="806859" y="125244"/>
                    <a:pt x="835395" y="20617"/>
                  </a:cubicBezTo>
                  <a:cubicBezTo>
                    <a:pt x="837393" y="12997"/>
                    <a:pt x="838440" y="9187"/>
                    <a:pt x="837013" y="6044"/>
                  </a:cubicBezTo>
                  <a:cubicBezTo>
                    <a:pt x="836408" y="4812"/>
                    <a:pt x="835567" y="3712"/>
                    <a:pt x="834538" y="2805"/>
                  </a:cubicBezTo>
                  <a:cubicBezTo>
                    <a:pt x="831873" y="614"/>
                    <a:pt x="827781" y="614"/>
                    <a:pt x="819692" y="614"/>
                  </a:cubicBezTo>
                  <a:lnTo>
                    <a:pt x="708153" y="614"/>
                  </a:lnTo>
                  <a:cubicBezTo>
                    <a:pt x="704012" y="115"/>
                    <a:pt x="699813" y="571"/>
                    <a:pt x="695876" y="1948"/>
                  </a:cubicBezTo>
                  <a:cubicBezTo>
                    <a:pt x="694822" y="2449"/>
                    <a:pt x="693882" y="3162"/>
                    <a:pt x="693116" y="4043"/>
                  </a:cubicBezTo>
                  <a:cubicBezTo>
                    <a:pt x="690711" y="7816"/>
                    <a:pt x="689183" y="12079"/>
                    <a:pt x="688643" y="16521"/>
                  </a:cubicBezTo>
                  <a:cubicBezTo>
                    <a:pt x="664089" y="116248"/>
                    <a:pt x="556167" y="211212"/>
                    <a:pt x="489643" y="213784"/>
                  </a:cubicBezTo>
                  <a:lnTo>
                    <a:pt x="489643" y="19569"/>
                  </a:lnTo>
                  <a:cubicBezTo>
                    <a:pt x="489643" y="11854"/>
                    <a:pt x="489643" y="8044"/>
                    <a:pt x="487740" y="5282"/>
                  </a:cubicBezTo>
                  <a:cubicBezTo>
                    <a:pt x="486988" y="4148"/>
                    <a:pt x="486018" y="3176"/>
                    <a:pt x="484885" y="2424"/>
                  </a:cubicBezTo>
                  <a:cubicBezTo>
                    <a:pt x="480372" y="559"/>
                    <a:pt x="475444" y="-65"/>
                    <a:pt x="470609" y="614"/>
                  </a:cubicBezTo>
                  <a:lnTo>
                    <a:pt x="368302" y="614"/>
                  </a:lnTo>
                  <a:cubicBezTo>
                    <a:pt x="363499" y="-72"/>
                    <a:pt x="358599" y="554"/>
                    <a:pt x="354122" y="2424"/>
                  </a:cubicBezTo>
                  <a:cubicBezTo>
                    <a:pt x="352989" y="3176"/>
                    <a:pt x="352018" y="4148"/>
                    <a:pt x="351267" y="5282"/>
                  </a:cubicBezTo>
                  <a:cubicBezTo>
                    <a:pt x="349363" y="8044"/>
                    <a:pt x="349363" y="11854"/>
                    <a:pt x="349363" y="19569"/>
                  </a:cubicBezTo>
                  <a:lnTo>
                    <a:pt x="349363" y="375804"/>
                  </a:lnTo>
                  <a:cubicBezTo>
                    <a:pt x="349363" y="375804"/>
                    <a:pt x="177487" y="347134"/>
                    <a:pt x="145891" y="1795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p:cSld name="Заголовок">
    <p:spTree>
      <p:nvGrpSpPr>
        <p:cNvPr id="87" name="Shape 87"/>
        <p:cNvGrpSpPr/>
        <p:nvPr/>
      </p:nvGrpSpPr>
      <p:grpSpPr>
        <a:xfrm>
          <a:off x="0" y="0"/>
          <a:ext cx="0" cy="0"/>
          <a:chOff x="0" y="0"/>
          <a:chExt cx="0" cy="0"/>
        </a:xfrm>
      </p:grpSpPr>
      <p:sp>
        <p:nvSpPr>
          <p:cNvPr id="88" name="Google Shape;88;p11"/>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1"/>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sz="1000">
                <a:solidFill>
                  <a:srgbClr val="A6A6A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инальный слайд">
  <p:cSld name="Финальный слайд">
    <p:bg>
      <p:bgPr>
        <a:solidFill>
          <a:schemeClr val="accent1"/>
        </a:solidFill>
      </p:bgPr>
    </p:bg>
    <p:spTree>
      <p:nvGrpSpPr>
        <p:cNvPr id="90" name="Shape 90"/>
        <p:cNvGrpSpPr/>
        <p:nvPr/>
      </p:nvGrpSpPr>
      <p:grpSpPr>
        <a:xfrm>
          <a:off x="0" y="0"/>
          <a:ext cx="0" cy="0"/>
          <a:chOff x="0" y="0"/>
          <a:chExt cx="0" cy="0"/>
        </a:xfrm>
      </p:grpSpPr>
      <p:pic>
        <p:nvPicPr>
          <p:cNvPr id="91" name="Google Shape;91;p12"/>
          <p:cNvPicPr preferRelativeResize="0"/>
          <p:nvPr/>
        </p:nvPicPr>
        <p:blipFill rotWithShape="1">
          <a:blip r:embed="rId2">
            <a:alphaModFix/>
          </a:blip>
          <a:srcRect b="9239" l="0" r="3105" t="4670"/>
          <a:stretch/>
        </p:blipFill>
        <p:spPr>
          <a:xfrm>
            <a:off x="6311900" y="-1"/>
            <a:ext cx="5880100" cy="6858001"/>
          </a:xfrm>
          <a:prstGeom prst="rect">
            <a:avLst/>
          </a:prstGeom>
          <a:noFill/>
          <a:ln>
            <a:noFill/>
          </a:ln>
        </p:spPr>
      </p:pic>
      <p:sp>
        <p:nvSpPr>
          <p:cNvPr id="92" name="Google Shape;92;p12"/>
          <p:cNvSpPr txBox="1"/>
          <p:nvPr>
            <p:ph type="title"/>
          </p:nvPr>
        </p:nvSpPr>
        <p:spPr>
          <a:xfrm>
            <a:off x="620713" y="583317"/>
            <a:ext cx="5475287" cy="1828193"/>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93" name="Google Shape;93;p12"/>
          <p:cNvGrpSpPr/>
          <p:nvPr/>
        </p:nvGrpSpPr>
        <p:grpSpPr>
          <a:xfrm>
            <a:off x="658071" y="5503765"/>
            <a:ext cx="697010" cy="697010"/>
            <a:chOff x="658071" y="5503765"/>
            <a:chExt cx="697010" cy="697010"/>
          </a:xfrm>
        </p:grpSpPr>
        <p:grpSp>
          <p:nvGrpSpPr>
            <p:cNvPr id="94" name="Google Shape;94;p12"/>
            <p:cNvGrpSpPr/>
            <p:nvPr/>
          </p:nvGrpSpPr>
          <p:grpSpPr>
            <a:xfrm>
              <a:off x="658071" y="5503765"/>
              <a:ext cx="697010" cy="697010"/>
              <a:chOff x="5619750" y="2952750"/>
              <a:chExt cx="952500" cy="952500"/>
            </a:xfrm>
          </p:grpSpPr>
          <p:sp>
            <p:nvSpPr>
              <p:cNvPr id="95" name="Google Shape;95;p12"/>
              <p:cNvSpPr/>
              <p:nvPr/>
            </p:nvSpPr>
            <p:spPr>
              <a:xfrm>
                <a:off x="5619750" y="2952750"/>
                <a:ext cx="952500" cy="952500"/>
              </a:xfrm>
              <a:custGeom>
                <a:rect b="b" l="l" r="r" t="t"/>
                <a:pathLst>
                  <a:path extrusionOk="0" h="952500" w="952500">
                    <a:moveTo>
                      <a:pt x="0" y="457200"/>
                    </a:moveTo>
                    <a:cubicBezTo>
                      <a:pt x="0" y="241674"/>
                      <a:pt x="0" y="133911"/>
                      <a:pt x="66955" y="66955"/>
                    </a:cubicBezTo>
                    <a:cubicBezTo>
                      <a:pt x="133911" y="0"/>
                      <a:pt x="241674" y="0"/>
                      <a:pt x="457200" y="0"/>
                    </a:cubicBezTo>
                    <a:lnTo>
                      <a:pt x="495300" y="0"/>
                    </a:lnTo>
                    <a:cubicBezTo>
                      <a:pt x="710826" y="0"/>
                      <a:pt x="818589" y="0"/>
                      <a:pt x="885545" y="66955"/>
                    </a:cubicBezTo>
                    <a:cubicBezTo>
                      <a:pt x="952500" y="133911"/>
                      <a:pt x="952500" y="241674"/>
                      <a:pt x="952500" y="457200"/>
                    </a:cubicBezTo>
                    <a:lnTo>
                      <a:pt x="952500" y="495300"/>
                    </a:lnTo>
                    <a:cubicBezTo>
                      <a:pt x="952500" y="710826"/>
                      <a:pt x="952500" y="818589"/>
                      <a:pt x="885545" y="885545"/>
                    </a:cubicBezTo>
                    <a:cubicBezTo>
                      <a:pt x="818589" y="952500"/>
                      <a:pt x="710826" y="952500"/>
                      <a:pt x="495300" y="952500"/>
                    </a:cubicBezTo>
                    <a:lnTo>
                      <a:pt x="457200" y="952500"/>
                    </a:lnTo>
                    <a:cubicBezTo>
                      <a:pt x="241674" y="952500"/>
                      <a:pt x="133911" y="952500"/>
                      <a:pt x="66955" y="885545"/>
                    </a:cubicBezTo>
                    <a:cubicBezTo>
                      <a:pt x="0" y="818589"/>
                      <a:pt x="0" y="710826"/>
                      <a:pt x="0" y="495300"/>
                    </a:cubicBezTo>
                    <a:lnTo>
                      <a:pt x="0" y="4572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 name="Google Shape;96;p12"/>
              <p:cNvSpPr/>
              <p:nvPr/>
            </p:nvSpPr>
            <p:spPr>
              <a:xfrm>
                <a:off x="5780486" y="3242471"/>
                <a:ext cx="635397" cy="396478"/>
              </a:xfrm>
              <a:custGeom>
                <a:rect b="b" l="l" r="r" t="t"/>
                <a:pathLst>
                  <a:path extrusionOk="0" h="396478" w="635397">
                    <a:moveTo>
                      <a:pt x="346075" y="396478"/>
                    </a:moveTo>
                    <a:cubicBezTo>
                      <a:pt x="128984" y="396478"/>
                      <a:pt x="5160" y="247650"/>
                      <a:pt x="0" y="0"/>
                    </a:cubicBezTo>
                    <a:lnTo>
                      <a:pt x="108744" y="0"/>
                    </a:lnTo>
                    <a:cubicBezTo>
                      <a:pt x="112316" y="181768"/>
                      <a:pt x="192483" y="258762"/>
                      <a:pt x="255982" y="274637"/>
                    </a:cubicBezTo>
                    <a:lnTo>
                      <a:pt x="255982" y="0"/>
                    </a:lnTo>
                    <a:lnTo>
                      <a:pt x="358380" y="0"/>
                    </a:lnTo>
                    <a:lnTo>
                      <a:pt x="358380" y="156764"/>
                    </a:lnTo>
                    <a:cubicBezTo>
                      <a:pt x="421086" y="150018"/>
                      <a:pt x="486959" y="78581"/>
                      <a:pt x="509185" y="0"/>
                    </a:cubicBezTo>
                    <a:lnTo>
                      <a:pt x="611581" y="0"/>
                    </a:lnTo>
                    <a:cubicBezTo>
                      <a:pt x="594515" y="96838"/>
                      <a:pt x="523078" y="168274"/>
                      <a:pt x="472278" y="197643"/>
                    </a:cubicBezTo>
                    <a:cubicBezTo>
                      <a:pt x="523078" y="221455"/>
                      <a:pt x="604441" y="283765"/>
                      <a:pt x="635398" y="396478"/>
                    </a:cubicBezTo>
                    <a:lnTo>
                      <a:pt x="522682" y="396478"/>
                    </a:lnTo>
                    <a:cubicBezTo>
                      <a:pt x="498472" y="321072"/>
                      <a:pt x="438152" y="262731"/>
                      <a:pt x="358380" y="254793"/>
                    </a:cubicBezTo>
                    <a:lnTo>
                      <a:pt x="358380" y="396478"/>
                    </a:lnTo>
                    <a:lnTo>
                      <a:pt x="346075" y="39647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97" name="Google Shape;97;p12"/>
            <p:cNvSpPr/>
            <p:nvPr/>
          </p:nvSpPr>
          <p:spPr>
            <a:xfrm>
              <a:off x="775543" y="5715464"/>
              <a:ext cx="463247" cy="290797"/>
            </a:xfrm>
            <a:custGeom>
              <a:rect b="b" l="l" r="r" t="t"/>
              <a:pathLst>
                <a:path extrusionOk="0" h="540569" w="861139">
                  <a:moveTo>
                    <a:pt x="145891" y="17950"/>
                  </a:moveTo>
                  <a:cubicBezTo>
                    <a:pt x="146101" y="13261"/>
                    <a:pt x="145084" y="8599"/>
                    <a:pt x="142940" y="4425"/>
                  </a:cubicBezTo>
                  <a:cubicBezTo>
                    <a:pt x="142190" y="3401"/>
                    <a:pt x="141254" y="2529"/>
                    <a:pt x="140181" y="1853"/>
                  </a:cubicBezTo>
                  <a:cubicBezTo>
                    <a:pt x="135948" y="192"/>
                    <a:pt x="131363" y="-365"/>
                    <a:pt x="126857" y="234"/>
                  </a:cubicBezTo>
                  <a:lnTo>
                    <a:pt x="17126" y="233"/>
                  </a:lnTo>
                  <a:cubicBezTo>
                    <a:pt x="9798" y="233"/>
                    <a:pt x="6087" y="233"/>
                    <a:pt x="3612" y="2043"/>
                  </a:cubicBezTo>
                  <a:cubicBezTo>
                    <a:pt x="2570" y="2811"/>
                    <a:pt x="1696" y="3783"/>
                    <a:pt x="1043" y="4901"/>
                  </a:cubicBezTo>
                  <a:cubicBezTo>
                    <a:pt x="-575" y="7568"/>
                    <a:pt x="-99" y="11378"/>
                    <a:pt x="1043" y="18807"/>
                  </a:cubicBezTo>
                  <a:cubicBezTo>
                    <a:pt x="58144" y="517250"/>
                    <a:pt x="345747" y="539063"/>
                    <a:pt x="473369" y="540015"/>
                  </a:cubicBezTo>
                  <a:cubicBezTo>
                    <a:pt x="480031" y="540015"/>
                    <a:pt x="482886" y="540015"/>
                    <a:pt x="485741" y="538396"/>
                  </a:cubicBezTo>
                  <a:cubicBezTo>
                    <a:pt x="486703" y="537720"/>
                    <a:pt x="487540" y="536882"/>
                    <a:pt x="488216" y="535919"/>
                  </a:cubicBezTo>
                  <a:cubicBezTo>
                    <a:pt x="489929" y="533538"/>
                    <a:pt x="489929" y="530109"/>
                    <a:pt x="489929" y="523442"/>
                  </a:cubicBezTo>
                  <a:lnTo>
                    <a:pt x="489929" y="346086"/>
                  </a:lnTo>
                  <a:cubicBezTo>
                    <a:pt x="642200" y="372566"/>
                    <a:pt x="695019" y="485723"/>
                    <a:pt x="708819" y="526109"/>
                  </a:cubicBezTo>
                  <a:cubicBezTo>
                    <a:pt x="709826" y="530186"/>
                    <a:pt x="711603" y="534034"/>
                    <a:pt x="714053" y="537444"/>
                  </a:cubicBezTo>
                  <a:cubicBezTo>
                    <a:pt x="714823" y="538162"/>
                    <a:pt x="715687" y="538771"/>
                    <a:pt x="716623" y="539253"/>
                  </a:cubicBezTo>
                  <a:cubicBezTo>
                    <a:pt x="720403" y="540443"/>
                    <a:pt x="724390" y="540832"/>
                    <a:pt x="728329" y="540396"/>
                  </a:cubicBezTo>
                  <a:lnTo>
                    <a:pt x="842532" y="540396"/>
                  </a:lnTo>
                  <a:cubicBezTo>
                    <a:pt x="851098" y="540396"/>
                    <a:pt x="855475" y="540396"/>
                    <a:pt x="858140" y="538110"/>
                  </a:cubicBezTo>
                  <a:cubicBezTo>
                    <a:pt x="859182" y="537141"/>
                    <a:pt x="860022" y="535976"/>
                    <a:pt x="860615" y="534681"/>
                  </a:cubicBezTo>
                  <a:cubicBezTo>
                    <a:pt x="861947" y="531443"/>
                    <a:pt x="860615" y="527347"/>
                    <a:pt x="858045" y="519346"/>
                  </a:cubicBezTo>
                  <a:cubicBezTo>
                    <a:pt x="792283" y="318464"/>
                    <a:pt x="646007" y="270458"/>
                    <a:pt x="646007" y="270458"/>
                  </a:cubicBezTo>
                  <a:cubicBezTo>
                    <a:pt x="738996" y="214770"/>
                    <a:pt x="806859" y="125244"/>
                    <a:pt x="835395" y="20617"/>
                  </a:cubicBezTo>
                  <a:cubicBezTo>
                    <a:pt x="837393" y="12997"/>
                    <a:pt x="838440" y="9187"/>
                    <a:pt x="837013" y="6044"/>
                  </a:cubicBezTo>
                  <a:cubicBezTo>
                    <a:pt x="836408" y="4812"/>
                    <a:pt x="835567" y="3712"/>
                    <a:pt x="834538" y="2805"/>
                  </a:cubicBezTo>
                  <a:cubicBezTo>
                    <a:pt x="831873" y="614"/>
                    <a:pt x="827781" y="614"/>
                    <a:pt x="819692" y="614"/>
                  </a:cubicBezTo>
                  <a:lnTo>
                    <a:pt x="708153" y="614"/>
                  </a:lnTo>
                  <a:cubicBezTo>
                    <a:pt x="704012" y="115"/>
                    <a:pt x="699813" y="571"/>
                    <a:pt x="695876" y="1948"/>
                  </a:cubicBezTo>
                  <a:cubicBezTo>
                    <a:pt x="694822" y="2449"/>
                    <a:pt x="693882" y="3162"/>
                    <a:pt x="693116" y="4043"/>
                  </a:cubicBezTo>
                  <a:cubicBezTo>
                    <a:pt x="690711" y="7816"/>
                    <a:pt x="689183" y="12079"/>
                    <a:pt x="688643" y="16521"/>
                  </a:cubicBezTo>
                  <a:cubicBezTo>
                    <a:pt x="664089" y="116248"/>
                    <a:pt x="556167" y="211212"/>
                    <a:pt x="489643" y="213784"/>
                  </a:cubicBezTo>
                  <a:lnTo>
                    <a:pt x="489643" y="19569"/>
                  </a:lnTo>
                  <a:cubicBezTo>
                    <a:pt x="489643" y="11854"/>
                    <a:pt x="489643" y="8044"/>
                    <a:pt x="487740" y="5282"/>
                  </a:cubicBezTo>
                  <a:cubicBezTo>
                    <a:pt x="486988" y="4148"/>
                    <a:pt x="486018" y="3176"/>
                    <a:pt x="484885" y="2424"/>
                  </a:cubicBezTo>
                  <a:cubicBezTo>
                    <a:pt x="480372" y="559"/>
                    <a:pt x="475444" y="-65"/>
                    <a:pt x="470609" y="614"/>
                  </a:cubicBezTo>
                  <a:lnTo>
                    <a:pt x="368302" y="614"/>
                  </a:lnTo>
                  <a:cubicBezTo>
                    <a:pt x="363499" y="-72"/>
                    <a:pt x="358599" y="554"/>
                    <a:pt x="354122" y="2424"/>
                  </a:cubicBezTo>
                  <a:cubicBezTo>
                    <a:pt x="352989" y="3176"/>
                    <a:pt x="352018" y="4148"/>
                    <a:pt x="351267" y="5282"/>
                  </a:cubicBezTo>
                  <a:cubicBezTo>
                    <a:pt x="349363" y="8044"/>
                    <a:pt x="349363" y="11854"/>
                    <a:pt x="349363" y="19569"/>
                  </a:cubicBezTo>
                  <a:lnTo>
                    <a:pt x="349363" y="375804"/>
                  </a:lnTo>
                  <a:cubicBezTo>
                    <a:pt x="349363" y="375804"/>
                    <a:pt x="177487" y="347134"/>
                    <a:pt x="145891" y="1795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одержание">
  <p:cSld name="Содержание">
    <p:spTree>
      <p:nvGrpSpPr>
        <p:cNvPr id="98" name="Shape 98"/>
        <p:cNvGrpSpPr/>
        <p:nvPr/>
      </p:nvGrpSpPr>
      <p:grpSpPr>
        <a:xfrm>
          <a:off x="0" y="0"/>
          <a:ext cx="0" cy="0"/>
          <a:chOff x="0" y="0"/>
          <a:chExt cx="0" cy="0"/>
        </a:xfrm>
      </p:grpSpPr>
      <p:sp>
        <p:nvSpPr>
          <p:cNvPr id="99" name="Google Shape;99;p13"/>
          <p:cNvSpPr txBox="1"/>
          <p:nvPr>
            <p:ph type="title"/>
          </p:nvPr>
        </p:nvSpPr>
        <p:spPr>
          <a:xfrm>
            <a:off x="677334" y="692150"/>
            <a:ext cx="2681816"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3"/>
          <p:cNvSpPr txBox="1"/>
          <p:nvPr>
            <p:ph idx="1" type="body"/>
          </p:nvPr>
        </p:nvSpPr>
        <p:spPr>
          <a:xfrm>
            <a:off x="4043363" y="692150"/>
            <a:ext cx="7489825" cy="5508625"/>
          </a:xfrm>
          <a:prstGeom prst="rect">
            <a:avLst/>
          </a:prstGeom>
          <a:noFill/>
          <a:ln>
            <a:noFill/>
          </a:ln>
        </p:spPr>
        <p:txBody>
          <a:bodyPr anchorCtr="0" anchor="t" bIns="0" lIns="0" spcFirstLastPara="1" rIns="0" wrap="square" tIns="0">
            <a:normAutofit/>
          </a:bodyPr>
          <a:lstStyle>
            <a:lvl1pPr indent="-381000" lvl="0" marL="457200" algn="l">
              <a:lnSpc>
                <a:spcPct val="110000"/>
              </a:lnSpc>
              <a:spcBef>
                <a:spcPts val="1000"/>
              </a:spcBef>
              <a:spcAft>
                <a:spcPts val="0"/>
              </a:spcAft>
              <a:buClr>
                <a:schemeClr val="dk1"/>
              </a:buClr>
              <a:buSzPts val="2400"/>
              <a:buFont typeface="Play"/>
              <a:buAutoNum type="arabicPeriod"/>
              <a:defRPr sz="2400">
                <a:solidFill>
                  <a:schemeClr val="dk1"/>
                </a:solidFill>
                <a:latin typeface="Play"/>
                <a:ea typeface="Play"/>
                <a:cs typeface="Play"/>
                <a:sym typeface="Play"/>
              </a:defRPr>
            </a:lvl1pPr>
            <a:lvl2pPr indent="-317500" lvl="1" marL="914400" algn="l">
              <a:lnSpc>
                <a:spcPct val="110000"/>
              </a:lnSpc>
              <a:spcBef>
                <a:spcPts val="500"/>
              </a:spcBef>
              <a:spcAft>
                <a:spcPts val="0"/>
              </a:spcAft>
              <a:buSzPts val="1400"/>
              <a:buChar char="•"/>
              <a:defRPr>
                <a:solidFill>
                  <a:schemeClr val="dk1"/>
                </a:solidFill>
              </a:defRPr>
            </a:lvl2pPr>
            <a:lvl3pPr indent="-304800" lvl="2" marL="1371600" algn="l">
              <a:lnSpc>
                <a:spcPct val="110000"/>
              </a:lnSpc>
              <a:spcBef>
                <a:spcPts val="500"/>
              </a:spcBef>
              <a:spcAft>
                <a:spcPts val="0"/>
              </a:spcAft>
              <a:buClr>
                <a:schemeClr val="dk1"/>
              </a:buClr>
              <a:buSzPts val="12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3"/>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sz="1000">
                <a:solidFill>
                  <a:srgbClr val="A6A6A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фактоида + текст">
  <p:cSld name="2 фактоида + текст">
    <p:spTree>
      <p:nvGrpSpPr>
        <p:cNvPr id="102" name="Shape 102"/>
        <p:cNvGrpSpPr/>
        <p:nvPr/>
      </p:nvGrpSpPr>
      <p:grpSpPr>
        <a:xfrm>
          <a:off x="0" y="0"/>
          <a:ext cx="0" cy="0"/>
          <a:chOff x="0" y="0"/>
          <a:chExt cx="0" cy="0"/>
        </a:xfrm>
      </p:grpSpPr>
      <p:sp>
        <p:nvSpPr>
          <p:cNvPr id="103" name="Google Shape;103;p14"/>
          <p:cNvSpPr txBox="1"/>
          <p:nvPr>
            <p:ph idx="1" type="body"/>
          </p:nvPr>
        </p:nvSpPr>
        <p:spPr>
          <a:xfrm>
            <a:off x="671514" y="1773238"/>
            <a:ext cx="5135728"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4"/>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4"/>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4"/>
          <p:cNvSpPr txBox="1"/>
          <p:nvPr>
            <p:ph idx="2" type="body"/>
          </p:nvPr>
        </p:nvSpPr>
        <p:spPr>
          <a:xfrm>
            <a:off x="6097339" y="3864033"/>
            <a:ext cx="5417327"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4"/>
          <p:cNvSpPr txBox="1"/>
          <p:nvPr>
            <p:ph idx="3" type="body"/>
          </p:nvPr>
        </p:nvSpPr>
        <p:spPr>
          <a:xfrm>
            <a:off x="6097338" y="5058095"/>
            <a:ext cx="5417327"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4"/>
          <p:cNvSpPr txBox="1"/>
          <p:nvPr>
            <p:ph idx="4" type="body"/>
          </p:nvPr>
        </p:nvSpPr>
        <p:spPr>
          <a:xfrm>
            <a:off x="6096000" y="1773238"/>
            <a:ext cx="5417327"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4"/>
          <p:cNvSpPr txBox="1"/>
          <p:nvPr>
            <p:ph idx="5" type="body"/>
          </p:nvPr>
        </p:nvSpPr>
        <p:spPr>
          <a:xfrm>
            <a:off x="6096000" y="2967300"/>
            <a:ext cx="5417327"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тата без фото">
  <p:cSld name="Цитата без фото">
    <p:spTree>
      <p:nvGrpSpPr>
        <p:cNvPr id="110" name="Shape 110"/>
        <p:cNvGrpSpPr/>
        <p:nvPr/>
      </p:nvGrpSpPr>
      <p:grpSpPr>
        <a:xfrm>
          <a:off x="0" y="0"/>
          <a:ext cx="0" cy="0"/>
          <a:chOff x="0" y="0"/>
          <a:chExt cx="0" cy="0"/>
        </a:xfrm>
      </p:grpSpPr>
      <p:sp>
        <p:nvSpPr>
          <p:cNvPr id="111" name="Google Shape;111;p15"/>
          <p:cNvSpPr txBox="1"/>
          <p:nvPr>
            <p:ph idx="1" type="body"/>
          </p:nvPr>
        </p:nvSpPr>
        <p:spPr>
          <a:xfrm>
            <a:off x="3359150" y="692151"/>
            <a:ext cx="8174038" cy="1609616"/>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1"/>
              </a:buClr>
              <a:buSzPts val="4400"/>
              <a:buNone/>
              <a:defRPr sz="4400">
                <a:solidFill>
                  <a:schemeClr val="accent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5"/>
          <p:cNvSpPr txBox="1"/>
          <p:nvPr>
            <p:ph idx="2" type="body"/>
          </p:nvPr>
        </p:nvSpPr>
        <p:spPr>
          <a:xfrm>
            <a:off x="3359150" y="5738829"/>
            <a:ext cx="8200516" cy="4619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2400"/>
              <a:buNone/>
              <a:defRPr sz="2400">
                <a:solidFill>
                  <a:schemeClr val="dk2"/>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5"/>
          <p:cNvSpPr txBox="1"/>
          <p:nvPr>
            <p:ph idx="3" type="body"/>
          </p:nvPr>
        </p:nvSpPr>
        <p:spPr>
          <a:xfrm>
            <a:off x="3366814" y="2459421"/>
            <a:ext cx="8174038" cy="160961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2400"/>
              <a:buNone/>
              <a:defRPr b="0" i="0" sz="2400">
                <a:latin typeface="Play"/>
                <a:ea typeface="Play"/>
                <a:cs typeface="Play"/>
                <a:sym typeface="Play"/>
              </a:defRPr>
            </a:lvl1pPr>
            <a:lvl2pPr indent="-355600" lvl="1" marL="914400" algn="l">
              <a:lnSpc>
                <a:spcPct val="110000"/>
              </a:lnSpc>
              <a:spcBef>
                <a:spcPts val="500"/>
              </a:spcBef>
              <a:spcAft>
                <a:spcPts val="0"/>
              </a:spcAft>
              <a:buClr>
                <a:schemeClr val="dk2"/>
              </a:buClr>
              <a:buSzPts val="2000"/>
              <a:buFont typeface="Arial"/>
              <a:buChar char="•"/>
              <a:defRPr sz="2000">
                <a:solidFill>
                  <a:schemeClr val="dk1"/>
                </a:solidFill>
                <a:latin typeface="Play"/>
                <a:ea typeface="Play"/>
                <a:cs typeface="Play"/>
                <a:sym typeface="Play"/>
              </a:defRPr>
            </a:lvl2pPr>
            <a:lvl3pPr indent="-342900" lvl="2" marL="1371600" algn="l">
              <a:lnSpc>
                <a:spcPct val="110000"/>
              </a:lnSpc>
              <a:spcBef>
                <a:spcPts val="500"/>
              </a:spcBef>
              <a:spcAft>
                <a:spcPts val="0"/>
              </a:spcAft>
              <a:buClr>
                <a:schemeClr val="dk1"/>
              </a:buClr>
              <a:buSzPts val="1800"/>
              <a:buChar char="−"/>
              <a:defRPr sz="1800">
                <a:latin typeface="Play"/>
                <a:ea typeface="Play"/>
                <a:cs typeface="Play"/>
                <a:sym typeface="Play"/>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5"/>
          <p:cNvSpPr txBox="1"/>
          <p:nvPr/>
        </p:nvSpPr>
        <p:spPr>
          <a:xfrm>
            <a:off x="544512" y="-1049150"/>
            <a:ext cx="2058988" cy="4478149"/>
          </a:xfrm>
          <a:prstGeom prst="rect">
            <a:avLst/>
          </a:prstGeom>
          <a:noFill/>
          <a:ln>
            <a:noFill/>
          </a:ln>
        </p:spPr>
        <p:txBody>
          <a:bodyPr anchorCtr="0" anchor="t" bIns="45700" lIns="91425" spcFirstLastPara="1" rIns="91425" wrap="square" tIns="0">
            <a:spAutoFit/>
          </a:bodyPr>
          <a:lstStyle/>
          <a:p>
            <a:pPr indent="0" lvl="0" marL="0" marR="0" rtl="0" algn="l">
              <a:lnSpc>
                <a:spcPct val="100000"/>
              </a:lnSpc>
              <a:spcBef>
                <a:spcPts val="0"/>
              </a:spcBef>
              <a:spcAft>
                <a:spcPts val="0"/>
              </a:spcAft>
              <a:buClr>
                <a:srgbClr val="000000"/>
              </a:buClr>
              <a:buSzPts val="28800"/>
              <a:buFont typeface="Arial"/>
              <a:buNone/>
            </a:pPr>
            <a:r>
              <a:rPr b="1" i="0" lang="ru-RU" sz="28800" u="none" cap="none" strike="noStrike">
                <a:solidFill>
                  <a:schemeClr val="accent1"/>
                </a:solidFill>
                <a:latin typeface="Play"/>
                <a:ea typeface="Play"/>
                <a:cs typeface="Play"/>
                <a:sym typeface="Play"/>
              </a:rPr>
              <a:t>«</a:t>
            </a:r>
            <a:endParaRPr b="0" i="0" sz="1400" u="none" cap="none" strike="noStrike">
              <a:solidFill>
                <a:srgbClr val="000000"/>
              </a:solidFill>
              <a:latin typeface="Arial"/>
              <a:ea typeface="Arial"/>
              <a:cs typeface="Arial"/>
              <a:sym typeface="Arial"/>
            </a:endParaRPr>
          </a:p>
        </p:txBody>
      </p:sp>
      <p:sp>
        <p:nvSpPr>
          <p:cNvPr id="115" name="Google Shape;115;p15"/>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тата ">
  <p:cSld name="Цитата ">
    <p:spTree>
      <p:nvGrpSpPr>
        <p:cNvPr id="116" name="Shape 116"/>
        <p:cNvGrpSpPr/>
        <p:nvPr/>
      </p:nvGrpSpPr>
      <p:grpSpPr>
        <a:xfrm>
          <a:off x="0" y="0"/>
          <a:ext cx="0" cy="0"/>
          <a:chOff x="0" y="0"/>
          <a:chExt cx="0" cy="0"/>
        </a:xfrm>
      </p:grpSpPr>
      <p:sp>
        <p:nvSpPr>
          <p:cNvPr id="117" name="Google Shape;117;p16"/>
          <p:cNvSpPr txBox="1"/>
          <p:nvPr/>
        </p:nvSpPr>
        <p:spPr>
          <a:xfrm>
            <a:off x="3013869" y="-1049149"/>
            <a:ext cx="2058988" cy="4478149"/>
          </a:xfrm>
          <a:prstGeom prst="rect">
            <a:avLst/>
          </a:prstGeom>
          <a:noFill/>
          <a:ln>
            <a:noFill/>
          </a:ln>
        </p:spPr>
        <p:txBody>
          <a:bodyPr anchorCtr="0" anchor="t" bIns="45700" lIns="91425" spcFirstLastPara="1" rIns="91425" wrap="square" tIns="0">
            <a:spAutoFit/>
          </a:bodyPr>
          <a:lstStyle/>
          <a:p>
            <a:pPr indent="0" lvl="0" marL="0" marR="0" rtl="0" algn="l">
              <a:lnSpc>
                <a:spcPct val="100000"/>
              </a:lnSpc>
              <a:spcBef>
                <a:spcPts val="0"/>
              </a:spcBef>
              <a:spcAft>
                <a:spcPts val="0"/>
              </a:spcAft>
              <a:buClr>
                <a:srgbClr val="000000"/>
              </a:buClr>
              <a:buSzPts val="28800"/>
              <a:buFont typeface="Arial"/>
              <a:buNone/>
            </a:pPr>
            <a:r>
              <a:rPr b="1" i="0" lang="ru-RU" sz="28800" u="none" cap="none" strike="noStrike">
                <a:solidFill>
                  <a:schemeClr val="accent1"/>
                </a:solidFill>
                <a:latin typeface="Play"/>
                <a:ea typeface="Play"/>
                <a:cs typeface="Play"/>
                <a:sym typeface="Play"/>
              </a:rPr>
              <a:t>«</a:t>
            </a:r>
            <a:endParaRPr b="0" i="0" sz="1400" u="none" cap="none" strike="noStrike">
              <a:solidFill>
                <a:srgbClr val="000000"/>
              </a:solidFill>
              <a:latin typeface="Arial"/>
              <a:ea typeface="Arial"/>
              <a:cs typeface="Arial"/>
              <a:sym typeface="Arial"/>
            </a:endParaRPr>
          </a:p>
        </p:txBody>
      </p:sp>
      <p:sp>
        <p:nvSpPr>
          <p:cNvPr id="118" name="Google Shape;118;p16"/>
          <p:cNvSpPr txBox="1"/>
          <p:nvPr>
            <p:ph idx="1" type="body"/>
          </p:nvPr>
        </p:nvSpPr>
        <p:spPr>
          <a:xfrm>
            <a:off x="5346702" y="711409"/>
            <a:ext cx="6199186" cy="106182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accent1"/>
              </a:buClr>
              <a:buSzPts val="3600"/>
              <a:buNone/>
              <a:defRPr sz="3600">
                <a:solidFill>
                  <a:schemeClr val="accent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6"/>
          <p:cNvSpPr/>
          <p:nvPr>
            <p:ph idx="2" type="pic"/>
          </p:nvPr>
        </p:nvSpPr>
        <p:spPr>
          <a:xfrm>
            <a:off x="671513" y="800101"/>
            <a:ext cx="3370771" cy="3371552"/>
          </a:xfrm>
          <a:prstGeom prst="rect">
            <a:avLst/>
          </a:prstGeom>
          <a:solidFill>
            <a:schemeClr val="accent1"/>
          </a:solidFill>
          <a:ln>
            <a:noFill/>
          </a:ln>
        </p:spPr>
      </p:sp>
      <p:sp>
        <p:nvSpPr>
          <p:cNvPr id="120" name="Google Shape;120;p16"/>
          <p:cNvSpPr txBox="1"/>
          <p:nvPr>
            <p:ph idx="3" type="body"/>
          </p:nvPr>
        </p:nvSpPr>
        <p:spPr>
          <a:xfrm>
            <a:off x="672592" y="4580422"/>
            <a:ext cx="3372026" cy="88823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1"/>
              </a:buClr>
              <a:buSzPts val="2400"/>
              <a:buNone/>
              <a:defRPr sz="2400">
                <a:solidFill>
                  <a:schemeClr val="accent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6"/>
          <p:cNvSpPr txBox="1"/>
          <p:nvPr>
            <p:ph idx="4" type="body"/>
          </p:nvPr>
        </p:nvSpPr>
        <p:spPr>
          <a:xfrm>
            <a:off x="672592" y="5490168"/>
            <a:ext cx="3370771" cy="710607"/>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1000"/>
              </a:spcBef>
              <a:spcAft>
                <a:spcPts val="0"/>
              </a:spcAft>
              <a:buClr>
                <a:schemeClr val="dk1"/>
              </a:buClr>
              <a:buSzPts val="1600"/>
              <a:buNone/>
              <a:defRPr b="0" i="0">
                <a:latin typeface="Arial"/>
                <a:ea typeface="Arial"/>
                <a:cs typeface="Arial"/>
                <a:sym typeface="Aria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6"/>
          <p:cNvSpPr txBox="1"/>
          <p:nvPr>
            <p:ph idx="5" type="body"/>
          </p:nvPr>
        </p:nvSpPr>
        <p:spPr>
          <a:xfrm>
            <a:off x="5346701" y="1983399"/>
            <a:ext cx="6194151" cy="416609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00"/>
              <a:buNone/>
              <a:defRPr b="0" i="0" sz="1600">
                <a:latin typeface="Arial"/>
                <a:ea typeface="Arial"/>
                <a:cs typeface="Arial"/>
                <a:sym typeface="Arial"/>
              </a:defRPr>
            </a:lvl1pPr>
            <a:lvl2pPr indent="-317500" lvl="1" marL="914400" algn="l">
              <a:lnSpc>
                <a:spcPct val="110000"/>
              </a:lnSpc>
              <a:spcBef>
                <a:spcPts val="500"/>
              </a:spcBef>
              <a:spcAft>
                <a:spcPts val="0"/>
              </a:spcAft>
              <a:buClr>
                <a:schemeClr val="dk2"/>
              </a:buClr>
              <a:buSzPts val="1400"/>
              <a:buFont typeface="Arial"/>
              <a:buChar char="•"/>
              <a:defRPr sz="1400">
                <a:solidFill>
                  <a:schemeClr val="dk1"/>
                </a:solidFill>
              </a:defRPr>
            </a:lvl2pPr>
            <a:lvl3pPr indent="-304800" lvl="2" marL="1371600" algn="l">
              <a:lnSpc>
                <a:spcPct val="110000"/>
              </a:lnSpc>
              <a:spcBef>
                <a:spcPts val="500"/>
              </a:spcBef>
              <a:spcAft>
                <a:spcPts val="0"/>
              </a:spcAft>
              <a:buClr>
                <a:schemeClr val="dk1"/>
              </a:buClr>
              <a:buSzPts val="12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6"/>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Мокап телефона ">
  <p:cSld name="Мокап телефона ">
    <p:spTree>
      <p:nvGrpSpPr>
        <p:cNvPr id="124" name="Shape 124"/>
        <p:cNvGrpSpPr/>
        <p:nvPr/>
      </p:nvGrpSpPr>
      <p:grpSpPr>
        <a:xfrm>
          <a:off x="0" y="0"/>
          <a:ext cx="0" cy="0"/>
          <a:chOff x="0" y="0"/>
          <a:chExt cx="0" cy="0"/>
        </a:xfrm>
      </p:grpSpPr>
      <p:sp>
        <p:nvSpPr>
          <p:cNvPr id="125" name="Google Shape;125;p17"/>
          <p:cNvSpPr/>
          <p:nvPr/>
        </p:nvSpPr>
        <p:spPr>
          <a:xfrm>
            <a:off x="7915319" y="799034"/>
            <a:ext cx="2515560" cy="5321045"/>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17"/>
          <p:cNvSpPr/>
          <p:nvPr>
            <p:ph idx="2" type="pic"/>
          </p:nvPr>
        </p:nvSpPr>
        <p:spPr>
          <a:xfrm>
            <a:off x="7960331"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sp>
        <p:nvSpPr>
          <p:cNvPr id="127" name="Google Shape;127;p17"/>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7"/>
          <p:cNvSpPr txBox="1"/>
          <p:nvPr>
            <p:ph idx="1" type="body"/>
          </p:nvPr>
        </p:nvSpPr>
        <p:spPr>
          <a:xfrm>
            <a:off x="671514" y="2055970"/>
            <a:ext cx="541866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7"/>
          <p:cNvSpPr txBox="1"/>
          <p:nvPr>
            <p:ph type="title"/>
          </p:nvPr>
        </p:nvSpPr>
        <p:spPr>
          <a:xfrm>
            <a:off x="677334" y="692150"/>
            <a:ext cx="541866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30" name="Google Shape;130;p17"/>
          <p:cNvPicPr preferRelativeResize="0"/>
          <p:nvPr/>
        </p:nvPicPr>
        <p:blipFill rotWithShape="1">
          <a:blip r:embed="rId2">
            <a:alphaModFix/>
          </a:blip>
          <a:srcRect b="0" l="0" r="0" t="0"/>
          <a:stretch/>
        </p:blipFill>
        <p:spPr>
          <a:xfrm>
            <a:off x="7588241" y="452282"/>
            <a:ext cx="3169715" cy="599138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скриншот (1)">
  <p:cSld name="Заголовок + скриншот (1)">
    <p:spTree>
      <p:nvGrpSpPr>
        <p:cNvPr id="131" name="Shape 131"/>
        <p:cNvGrpSpPr/>
        <p:nvPr/>
      </p:nvGrpSpPr>
      <p:grpSpPr>
        <a:xfrm>
          <a:off x="0" y="0"/>
          <a:ext cx="0" cy="0"/>
          <a:chOff x="0" y="0"/>
          <a:chExt cx="0" cy="0"/>
        </a:xfrm>
      </p:grpSpPr>
      <p:sp>
        <p:nvSpPr>
          <p:cNvPr id="132" name="Google Shape;132;p18"/>
          <p:cNvSpPr txBox="1"/>
          <p:nvPr>
            <p:ph idx="1" type="body"/>
          </p:nvPr>
        </p:nvSpPr>
        <p:spPr>
          <a:xfrm>
            <a:off x="6096000" y="692150"/>
            <a:ext cx="5437187" cy="55086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8"/>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8"/>
          <p:cNvSpPr txBox="1"/>
          <p:nvPr>
            <p:ph type="title"/>
          </p:nvPr>
        </p:nvSpPr>
        <p:spPr>
          <a:xfrm>
            <a:off x="677334" y="692150"/>
            <a:ext cx="4663017"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8"/>
          <p:cNvSpPr txBox="1"/>
          <p:nvPr>
            <p:ph idx="2" type="body"/>
          </p:nvPr>
        </p:nvSpPr>
        <p:spPr>
          <a:xfrm>
            <a:off x="671514" y="201859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инальный с QR">
  <p:cSld name="Финальный с QR">
    <p:bg>
      <p:bgPr>
        <a:solidFill>
          <a:schemeClr val="accent1"/>
        </a:solidFill>
      </p:bgPr>
    </p:bg>
    <p:spTree>
      <p:nvGrpSpPr>
        <p:cNvPr id="136" name="Shape 136"/>
        <p:cNvGrpSpPr/>
        <p:nvPr/>
      </p:nvGrpSpPr>
      <p:grpSpPr>
        <a:xfrm>
          <a:off x="0" y="0"/>
          <a:ext cx="0" cy="0"/>
          <a:chOff x="0" y="0"/>
          <a:chExt cx="0" cy="0"/>
        </a:xfrm>
      </p:grpSpPr>
      <p:pic>
        <p:nvPicPr>
          <p:cNvPr id="137" name="Google Shape;137;p19"/>
          <p:cNvPicPr preferRelativeResize="0"/>
          <p:nvPr/>
        </p:nvPicPr>
        <p:blipFill rotWithShape="1">
          <a:blip r:embed="rId2">
            <a:alphaModFix/>
          </a:blip>
          <a:srcRect b="9239" l="0" r="3105" t="4670"/>
          <a:stretch/>
        </p:blipFill>
        <p:spPr>
          <a:xfrm>
            <a:off x="6311900" y="-1"/>
            <a:ext cx="5880100" cy="6858001"/>
          </a:xfrm>
          <a:prstGeom prst="rect">
            <a:avLst/>
          </a:prstGeom>
          <a:noFill/>
          <a:ln>
            <a:noFill/>
          </a:ln>
        </p:spPr>
      </p:pic>
      <p:sp>
        <p:nvSpPr>
          <p:cNvPr id="138" name="Google Shape;138;p19"/>
          <p:cNvSpPr txBox="1"/>
          <p:nvPr>
            <p:ph type="title"/>
          </p:nvPr>
        </p:nvSpPr>
        <p:spPr>
          <a:xfrm>
            <a:off x="620713" y="4372582"/>
            <a:ext cx="5475287" cy="1828193"/>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9"/>
          <p:cNvSpPr/>
          <p:nvPr>
            <p:ph idx="2" type="pic"/>
          </p:nvPr>
        </p:nvSpPr>
        <p:spPr>
          <a:xfrm>
            <a:off x="658813" y="692150"/>
            <a:ext cx="1289050" cy="128905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инальный с QR + подпись">
  <p:cSld name="Финальный с QR + подпись">
    <p:bg>
      <p:bgPr>
        <a:solidFill>
          <a:schemeClr val="accent1"/>
        </a:solidFill>
      </p:bgPr>
    </p:bg>
    <p:spTree>
      <p:nvGrpSpPr>
        <p:cNvPr id="140" name="Shape 140"/>
        <p:cNvGrpSpPr/>
        <p:nvPr/>
      </p:nvGrpSpPr>
      <p:grpSpPr>
        <a:xfrm>
          <a:off x="0" y="0"/>
          <a:ext cx="0" cy="0"/>
          <a:chOff x="0" y="0"/>
          <a:chExt cx="0" cy="0"/>
        </a:xfrm>
      </p:grpSpPr>
      <p:pic>
        <p:nvPicPr>
          <p:cNvPr id="141" name="Google Shape;141;p20"/>
          <p:cNvPicPr preferRelativeResize="0"/>
          <p:nvPr/>
        </p:nvPicPr>
        <p:blipFill rotWithShape="1">
          <a:blip r:embed="rId2">
            <a:alphaModFix/>
          </a:blip>
          <a:srcRect b="9239" l="0" r="3105" t="4670"/>
          <a:stretch/>
        </p:blipFill>
        <p:spPr>
          <a:xfrm>
            <a:off x="6311900" y="-1"/>
            <a:ext cx="5880100" cy="6858001"/>
          </a:xfrm>
          <a:prstGeom prst="rect">
            <a:avLst/>
          </a:prstGeom>
          <a:noFill/>
          <a:ln>
            <a:noFill/>
          </a:ln>
        </p:spPr>
      </p:pic>
      <p:sp>
        <p:nvSpPr>
          <p:cNvPr id="142" name="Google Shape;142;p20"/>
          <p:cNvSpPr txBox="1"/>
          <p:nvPr>
            <p:ph type="title"/>
          </p:nvPr>
        </p:nvSpPr>
        <p:spPr>
          <a:xfrm>
            <a:off x="620713" y="3724882"/>
            <a:ext cx="5475287" cy="1828193"/>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20"/>
          <p:cNvSpPr/>
          <p:nvPr>
            <p:ph idx="2" type="pic"/>
          </p:nvPr>
        </p:nvSpPr>
        <p:spPr>
          <a:xfrm>
            <a:off x="658813" y="692150"/>
            <a:ext cx="1289050" cy="1289050"/>
          </a:xfrm>
          <a:prstGeom prst="rect">
            <a:avLst/>
          </a:prstGeom>
          <a:noFill/>
          <a:ln>
            <a:noFill/>
          </a:ln>
        </p:spPr>
      </p:sp>
      <p:sp>
        <p:nvSpPr>
          <p:cNvPr id="144" name="Google Shape;144;p20"/>
          <p:cNvSpPr txBox="1"/>
          <p:nvPr>
            <p:ph idx="1" type="body"/>
          </p:nvPr>
        </p:nvSpPr>
        <p:spPr>
          <a:xfrm>
            <a:off x="658813" y="5842000"/>
            <a:ext cx="5437187" cy="35560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a:solidFill>
                  <a:schemeClr val="lt1"/>
                </a:solidFil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Акцент">
  <p:cSld name="Акцент">
    <p:bg>
      <p:bgPr>
        <a:solidFill>
          <a:schemeClr val="lt1"/>
        </a:solidFill>
      </p:bgPr>
    </p:bg>
    <p:spTree>
      <p:nvGrpSpPr>
        <p:cNvPr id="62" name="Shape 62"/>
        <p:cNvGrpSpPr/>
        <p:nvPr/>
      </p:nvGrpSpPr>
      <p:grpSpPr>
        <a:xfrm>
          <a:off x="0" y="0"/>
          <a:ext cx="0" cy="0"/>
          <a:chOff x="0" y="0"/>
          <a:chExt cx="0" cy="0"/>
        </a:xfrm>
      </p:grpSpPr>
      <p:sp>
        <p:nvSpPr>
          <p:cNvPr id="63" name="Google Shape;63;p3"/>
          <p:cNvSpPr txBox="1"/>
          <p:nvPr>
            <p:ph type="title"/>
          </p:nvPr>
        </p:nvSpPr>
        <p:spPr>
          <a:xfrm>
            <a:off x="1999417" y="2971952"/>
            <a:ext cx="8193166" cy="914096"/>
          </a:xfrm>
          <a:prstGeom prst="rect">
            <a:avLst/>
          </a:prstGeom>
          <a:noFill/>
          <a:ln>
            <a:noFill/>
          </a:ln>
        </p:spPr>
        <p:txBody>
          <a:bodyPr anchorCtr="0" anchor="ctr" bIns="0" lIns="0" spcFirstLastPara="1" rIns="0" wrap="square" tIns="0">
            <a:spAutoFit/>
          </a:bodyPr>
          <a:lstStyle>
            <a:lvl1pPr lvl="0" algn="ctr">
              <a:lnSpc>
                <a:spcPct val="90000"/>
              </a:lnSpc>
              <a:spcBef>
                <a:spcPts val="0"/>
              </a:spcBef>
              <a:spcAft>
                <a:spcPts val="0"/>
              </a:spcAft>
              <a:buClr>
                <a:schemeClr val="dk1"/>
              </a:buClr>
              <a:buSzPts val="6600"/>
              <a:buFont typeface="Play"/>
              <a:buNone/>
              <a:defRPr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p:cSld name="1_Титульный слайд">
    <p:bg>
      <p:bgPr>
        <a:solidFill>
          <a:schemeClr val="lt1"/>
        </a:solidFill>
      </p:bgPr>
    </p:bg>
    <p:spTree>
      <p:nvGrpSpPr>
        <p:cNvPr id="145" name="Shape 145"/>
        <p:cNvGrpSpPr/>
        <p:nvPr/>
      </p:nvGrpSpPr>
      <p:grpSpPr>
        <a:xfrm>
          <a:off x="0" y="0"/>
          <a:ext cx="0" cy="0"/>
          <a:chOff x="0" y="0"/>
          <a:chExt cx="0" cy="0"/>
        </a:xfrm>
      </p:grpSpPr>
      <p:sp>
        <p:nvSpPr>
          <p:cNvPr id="146" name="Google Shape;146;p21"/>
          <p:cNvSpPr txBox="1"/>
          <p:nvPr>
            <p:ph idx="1" type="body"/>
          </p:nvPr>
        </p:nvSpPr>
        <p:spPr>
          <a:xfrm>
            <a:off x="658813" y="3307439"/>
            <a:ext cx="10224000" cy="276999"/>
          </a:xfrm>
          <a:prstGeom prst="rect">
            <a:avLst/>
          </a:prstGeom>
          <a:noFill/>
          <a:ln>
            <a:noFill/>
          </a:ln>
        </p:spPr>
        <p:txBody>
          <a:bodyPr anchorCtr="0" anchor="b" bIns="0" lIns="0" spcFirstLastPara="1" rIns="0" wrap="square" tIns="0">
            <a:spAutoFit/>
          </a:bodyPr>
          <a:lstStyle>
            <a:lvl1pPr indent="-228600" lvl="0" marL="457200" marR="0" algn="l">
              <a:lnSpc>
                <a:spcPct val="9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1"/>
          <p:cNvSpPr txBox="1"/>
          <p:nvPr>
            <p:ph type="title"/>
          </p:nvPr>
        </p:nvSpPr>
        <p:spPr>
          <a:xfrm>
            <a:off x="622261" y="1052209"/>
            <a:ext cx="10220325" cy="183499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6600"/>
              <a:buFont typeface="Play"/>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48" name="Google Shape;148;p21"/>
          <p:cNvGrpSpPr/>
          <p:nvPr/>
        </p:nvGrpSpPr>
        <p:grpSpPr>
          <a:xfrm>
            <a:off x="658071" y="5503765"/>
            <a:ext cx="697010" cy="697010"/>
            <a:chOff x="658071" y="5503765"/>
            <a:chExt cx="697010" cy="697010"/>
          </a:xfrm>
        </p:grpSpPr>
        <p:grpSp>
          <p:nvGrpSpPr>
            <p:cNvPr id="149" name="Google Shape;149;p21"/>
            <p:cNvGrpSpPr/>
            <p:nvPr/>
          </p:nvGrpSpPr>
          <p:grpSpPr>
            <a:xfrm>
              <a:off x="658071" y="5503765"/>
              <a:ext cx="697010" cy="697010"/>
              <a:chOff x="5619750" y="2952750"/>
              <a:chExt cx="952500" cy="952500"/>
            </a:xfrm>
          </p:grpSpPr>
          <p:sp>
            <p:nvSpPr>
              <p:cNvPr id="150" name="Google Shape;150;p21"/>
              <p:cNvSpPr/>
              <p:nvPr/>
            </p:nvSpPr>
            <p:spPr>
              <a:xfrm>
                <a:off x="5619750" y="2952750"/>
                <a:ext cx="952500" cy="952500"/>
              </a:xfrm>
              <a:custGeom>
                <a:rect b="b" l="l" r="r" t="t"/>
                <a:pathLst>
                  <a:path extrusionOk="0" h="952500" w="952500">
                    <a:moveTo>
                      <a:pt x="0" y="457200"/>
                    </a:moveTo>
                    <a:cubicBezTo>
                      <a:pt x="0" y="241674"/>
                      <a:pt x="0" y="133911"/>
                      <a:pt x="66955" y="66955"/>
                    </a:cubicBezTo>
                    <a:cubicBezTo>
                      <a:pt x="133911" y="0"/>
                      <a:pt x="241674" y="0"/>
                      <a:pt x="457200" y="0"/>
                    </a:cubicBezTo>
                    <a:lnTo>
                      <a:pt x="495300" y="0"/>
                    </a:lnTo>
                    <a:cubicBezTo>
                      <a:pt x="710826" y="0"/>
                      <a:pt x="818589" y="0"/>
                      <a:pt x="885545" y="66955"/>
                    </a:cubicBezTo>
                    <a:cubicBezTo>
                      <a:pt x="952500" y="133911"/>
                      <a:pt x="952500" y="241674"/>
                      <a:pt x="952500" y="457200"/>
                    </a:cubicBezTo>
                    <a:lnTo>
                      <a:pt x="952500" y="495300"/>
                    </a:lnTo>
                    <a:cubicBezTo>
                      <a:pt x="952500" y="710826"/>
                      <a:pt x="952500" y="818589"/>
                      <a:pt x="885545" y="885545"/>
                    </a:cubicBezTo>
                    <a:cubicBezTo>
                      <a:pt x="818589" y="952500"/>
                      <a:pt x="710826" y="952500"/>
                      <a:pt x="495300" y="952500"/>
                    </a:cubicBezTo>
                    <a:lnTo>
                      <a:pt x="457200" y="952500"/>
                    </a:lnTo>
                    <a:cubicBezTo>
                      <a:pt x="241674" y="952500"/>
                      <a:pt x="133911" y="952500"/>
                      <a:pt x="66955" y="885545"/>
                    </a:cubicBezTo>
                    <a:cubicBezTo>
                      <a:pt x="0" y="818589"/>
                      <a:pt x="0" y="710826"/>
                      <a:pt x="0" y="495300"/>
                    </a:cubicBezTo>
                    <a:lnTo>
                      <a:pt x="0" y="4572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1" name="Google Shape;151;p21"/>
              <p:cNvSpPr/>
              <p:nvPr/>
            </p:nvSpPr>
            <p:spPr>
              <a:xfrm>
                <a:off x="5780486" y="3242471"/>
                <a:ext cx="635397" cy="396478"/>
              </a:xfrm>
              <a:custGeom>
                <a:rect b="b" l="l" r="r" t="t"/>
                <a:pathLst>
                  <a:path extrusionOk="0" h="396478" w="635397">
                    <a:moveTo>
                      <a:pt x="346075" y="396478"/>
                    </a:moveTo>
                    <a:cubicBezTo>
                      <a:pt x="128984" y="396478"/>
                      <a:pt x="5160" y="247650"/>
                      <a:pt x="0" y="0"/>
                    </a:cubicBezTo>
                    <a:lnTo>
                      <a:pt x="108744" y="0"/>
                    </a:lnTo>
                    <a:cubicBezTo>
                      <a:pt x="112316" y="181768"/>
                      <a:pt x="192483" y="258762"/>
                      <a:pt x="255982" y="274637"/>
                    </a:cubicBezTo>
                    <a:lnTo>
                      <a:pt x="255982" y="0"/>
                    </a:lnTo>
                    <a:lnTo>
                      <a:pt x="358380" y="0"/>
                    </a:lnTo>
                    <a:lnTo>
                      <a:pt x="358380" y="156764"/>
                    </a:lnTo>
                    <a:cubicBezTo>
                      <a:pt x="421086" y="150018"/>
                      <a:pt x="486959" y="78581"/>
                      <a:pt x="509185" y="0"/>
                    </a:cubicBezTo>
                    <a:lnTo>
                      <a:pt x="611581" y="0"/>
                    </a:lnTo>
                    <a:cubicBezTo>
                      <a:pt x="594515" y="96838"/>
                      <a:pt x="523078" y="168274"/>
                      <a:pt x="472278" y="197643"/>
                    </a:cubicBezTo>
                    <a:cubicBezTo>
                      <a:pt x="523078" y="221455"/>
                      <a:pt x="604441" y="283765"/>
                      <a:pt x="635398" y="396478"/>
                    </a:cubicBezTo>
                    <a:lnTo>
                      <a:pt x="522682" y="396478"/>
                    </a:lnTo>
                    <a:cubicBezTo>
                      <a:pt x="498472" y="321072"/>
                      <a:pt x="438152" y="262731"/>
                      <a:pt x="358380" y="254793"/>
                    </a:cubicBezTo>
                    <a:lnTo>
                      <a:pt x="358380" y="396478"/>
                    </a:lnTo>
                    <a:lnTo>
                      <a:pt x="346075" y="39647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52" name="Google Shape;152;p21"/>
            <p:cNvSpPr/>
            <p:nvPr/>
          </p:nvSpPr>
          <p:spPr>
            <a:xfrm>
              <a:off x="775543" y="5715464"/>
              <a:ext cx="463247" cy="290797"/>
            </a:xfrm>
            <a:custGeom>
              <a:rect b="b" l="l" r="r" t="t"/>
              <a:pathLst>
                <a:path extrusionOk="0" h="540569" w="861139">
                  <a:moveTo>
                    <a:pt x="145891" y="17950"/>
                  </a:moveTo>
                  <a:cubicBezTo>
                    <a:pt x="146101" y="13261"/>
                    <a:pt x="145084" y="8599"/>
                    <a:pt x="142940" y="4425"/>
                  </a:cubicBezTo>
                  <a:cubicBezTo>
                    <a:pt x="142190" y="3401"/>
                    <a:pt x="141254" y="2529"/>
                    <a:pt x="140181" y="1853"/>
                  </a:cubicBezTo>
                  <a:cubicBezTo>
                    <a:pt x="135948" y="192"/>
                    <a:pt x="131363" y="-365"/>
                    <a:pt x="126857" y="234"/>
                  </a:cubicBezTo>
                  <a:lnTo>
                    <a:pt x="17126" y="233"/>
                  </a:lnTo>
                  <a:cubicBezTo>
                    <a:pt x="9798" y="233"/>
                    <a:pt x="6087" y="233"/>
                    <a:pt x="3612" y="2043"/>
                  </a:cubicBezTo>
                  <a:cubicBezTo>
                    <a:pt x="2570" y="2811"/>
                    <a:pt x="1696" y="3783"/>
                    <a:pt x="1043" y="4901"/>
                  </a:cubicBezTo>
                  <a:cubicBezTo>
                    <a:pt x="-575" y="7568"/>
                    <a:pt x="-99" y="11378"/>
                    <a:pt x="1043" y="18807"/>
                  </a:cubicBezTo>
                  <a:cubicBezTo>
                    <a:pt x="58144" y="517250"/>
                    <a:pt x="345747" y="539063"/>
                    <a:pt x="473369" y="540015"/>
                  </a:cubicBezTo>
                  <a:cubicBezTo>
                    <a:pt x="480031" y="540015"/>
                    <a:pt x="482886" y="540015"/>
                    <a:pt x="485741" y="538396"/>
                  </a:cubicBezTo>
                  <a:cubicBezTo>
                    <a:pt x="486703" y="537720"/>
                    <a:pt x="487540" y="536882"/>
                    <a:pt x="488216" y="535919"/>
                  </a:cubicBezTo>
                  <a:cubicBezTo>
                    <a:pt x="489929" y="533538"/>
                    <a:pt x="489929" y="530109"/>
                    <a:pt x="489929" y="523442"/>
                  </a:cubicBezTo>
                  <a:lnTo>
                    <a:pt x="489929" y="346086"/>
                  </a:lnTo>
                  <a:cubicBezTo>
                    <a:pt x="642200" y="372566"/>
                    <a:pt x="695019" y="485723"/>
                    <a:pt x="708819" y="526109"/>
                  </a:cubicBezTo>
                  <a:cubicBezTo>
                    <a:pt x="709826" y="530186"/>
                    <a:pt x="711603" y="534034"/>
                    <a:pt x="714053" y="537444"/>
                  </a:cubicBezTo>
                  <a:cubicBezTo>
                    <a:pt x="714823" y="538162"/>
                    <a:pt x="715687" y="538771"/>
                    <a:pt x="716623" y="539253"/>
                  </a:cubicBezTo>
                  <a:cubicBezTo>
                    <a:pt x="720403" y="540443"/>
                    <a:pt x="724390" y="540832"/>
                    <a:pt x="728329" y="540396"/>
                  </a:cubicBezTo>
                  <a:lnTo>
                    <a:pt x="842532" y="540396"/>
                  </a:lnTo>
                  <a:cubicBezTo>
                    <a:pt x="851098" y="540396"/>
                    <a:pt x="855475" y="540396"/>
                    <a:pt x="858140" y="538110"/>
                  </a:cubicBezTo>
                  <a:cubicBezTo>
                    <a:pt x="859182" y="537141"/>
                    <a:pt x="860022" y="535976"/>
                    <a:pt x="860615" y="534681"/>
                  </a:cubicBezTo>
                  <a:cubicBezTo>
                    <a:pt x="861947" y="531443"/>
                    <a:pt x="860615" y="527347"/>
                    <a:pt x="858045" y="519346"/>
                  </a:cubicBezTo>
                  <a:cubicBezTo>
                    <a:pt x="792283" y="318464"/>
                    <a:pt x="646007" y="270458"/>
                    <a:pt x="646007" y="270458"/>
                  </a:cubicBezTo>
                  <a:cubicBezTo>
                    <a:pt x="738996" y="214770"/>
                    <a:pt x="806859" y="125244"/>
                    <a:pt x="835395" y="20617"/>
                  </a:cubicBezTo>
                  <a:cubicBezTo>
                    <a:pt x="837393" y="12997"/>
                    <a:pt x="838440" y="9187"/>
                    <a:pt x="837013" y="6044"/>
                  </a:cubicBezTo>
                  <a:cubicBezTo>
                    <a:pt x="836408" y="4812"/>
                    <a:pt x="835567" y="3712"/>
                    <a:pt x="834538" y="2805"/>
                  </a:cubicBezTo>
                  <a:cubicBezTo>
                    <a:pt x="831873" y="614"/>
                    <a:pt x="827781" y="614"/>
                    <a:pt x="819692" y="614"/>
                  </a:cubicBezTo>
                  <a:lnTo>
                    <a:pt x="708153" y="614"/>
                  </a:lnTo>
                  <a:cubicBezTo>
                    <a:pt x="704012" y="115"/>
                    <a:pt x="699813" y="571"/>
                    <a:pt x="695876" y="1948"/>
                  </a:cubicBezTo>
                  <a:cubicBezTo>
                    <a:pt x="694822" y="2449"/>
                    <a:pt x="693882" y="3162"/>
                    <a:pt x="693116" y="4043"/>
                  </a:cubicBezTo>
                  <a:cubicBezTo>
                    <a:pt x="690711" y="7816"/>
                    <a:pt x="689183" y="12079"/>
                    <a:pt x="688643" y="16521"/>
                  </a:cubicBezTo>
                  <a:cubicBezTo>
                    <a:pt x="664089" y="116248"/>
                    <a:pt x="556167" y="211212"/>
                    <a:pt x="489643" y="213784"/>
                  </a:cubicBezTo>
                  <a:lnTo>
                    <a:pt x="489643" y="19569"/>
                  </a:lnTo>
                  <a:cubicBezTo>
                    <a:pt x="489643" y="11854"/>
                    <a:pt x="489643" y="8044"/>
                    <a:pt x="487740" y="5282"/>
                  </a:cubicBezTo>
                  <a:cubicBezTo>
                    <a:pt x="486988" y="4148"/>
                    <a:pt x="486018" y="3176"/>
                    <a:pt x="484885" y="2424"/>
                  </a:cubicBezTo>
                  <a:cubicBezTo>
                    <a:pt x="480372" y="559"/>
                    <a:pt x="475444" y="-65"/>
                    <a:pt x="470609" y="614"/>
                  </a:cubicBezTo>
                  <a:lnTo>
                    <a:pt x="368302" y="614"/>
                  </a:lnTo>
                  <a:cubicBezTo>
                    <a:pt x="363499" y="-72"/>
                    <a:pt x="358599" y="554"/>
                    <a:pt x="354122" y="2424"/>
                  </a:cubicBezTo>
                  <a:cubicBezTo>
                    <a:pt x="352989" y="3176"/>
                    <a:pt x="352018" y="4148"/>
                    <a:pt x="351267" y="5282"/>
                  </a:cubicBezTo>
                  <a:cubicBezTo>
                    <a:pt x="349363" y="8044"/>
                    <a:pt x="349363" y="11854"/>
                    <a:pt x="349363" y="19569"/>
                  </a:cubicBezTo>
                  <a:lnTo>
                    <a:pt x="349363" y="375804"/>
                  </a:lnTo>
                  <a:cubicBezTo>
                    <a:pt x="349363" y="375804"/>
                    <a:pt x="177487" y="347134"/>
                    <a:pt x="145891" y="17950"/>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объект">
  <p:cSld name="Заголовок + объект">
    <p:spTree>
      <p:nvGrpSpPr>
        <p:cNvPr id="153" name="Shape 153"/>
        <p:cNvGrpSpPr/>
        <p:nvPr/>
      </p:nvGrpSpPr>
      <p:grpSpPr>
        <a:xfrm>
          <a:off x="0" y="0"/>
          <a:ext cx="0" cy="0"/>
          <a:chOff x="0" y="0"/>
          <a:chExt cx="0" cy="0"/>
        </a:xfrm>
      </p:grpSpPr>
      <p:sp>
        <p:nvSpPr>
          <p:cNvPr id="154" name="Google Shape;154;p22"/>
          <p:cNvSpPr txBox="1"/>
          <p:nvPr>
            <p:ph idx="1" type="body"/>
          </p:nvPr>
        </p:nvSpPr>
        <p:spPr>
          <a:xfrm>
            <a:off x="658813" y="1773238"/>
            <a:ext cx="10874375" cy="4447949"/>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sz="16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2"/>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22"/>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sz="1000">
                <a:solidFill>
                  <a:srgbClr val="A6A6A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в 2 строки + объект">
  <p:cSld name="Заголовок в 2 строки + объект">
    <p:spTree>
      <p:nvGrpSpPr>
        <p:cNvPr id="157" name="Shape 157"/>
        <p:cNvGrpSpPr/>
        <p:nvPr/>
      </p:nvGrpSpPr>
      <p:grpSpPr>
        <a:xfrm>
          <a:off x="0" y="0"/>
          <a:ext cx="0" cy="0"/>
          <a:chOff x="0" y="0"/>
          <a:chExt cx="0" cy="0"/>
        </a:xfrm>
      </p:grpSpPr>
      <p:sp>
        <p:nvSpPr>
          <p:cNvPr id="158" name="Google Shape;158;p23"/>
          <p:cNvSpPr txBox="1"/>
          <p:nvPr>
            <p:ph idx="1" type="body"/>
          </p:nvPr>
        </p:nvSpPr>
        <p:spPr>
          <a:xfrm>
            <a:off x="6311901" y="692150"/>
            <a:ext cx="5208586" cy="554513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23"/>
          <p:cNvSpPr txBox="1"/>
          <p:nvPr>
            <p:ph idx="2" type="body"/>
          </p:nvPr>
        </p:nvSpPr>
        <p:spPr>
          <a:xfrm>
            <a:off x="671513" y="2040889"/>
            <a:ext cx="5424487" cy="415988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3"/>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sz="1000">
                <a:solidFill>
                  <a:srgbClr val="A6A6A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23"/>
          <p:cNvSpPr txBox="1"/>
          <p:nvPr>
            <p:ph type="title"/>
          </p:nvPr>
        </p:nvSpPr>
        <p:spPr>
          <a:xfrm>
            <a:off x="677334" y="692150"/>
            <a:ext cx="541866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2 объекта">
  <p:cSld name="Заголовок + 2 объекта">
    <p:spTree>
      <p:nvGrpSpPr>
        <p:cNvPr id="162" name="Shape 162"/>
        <p:cNvGrpSpPr/>
        <p:nvPr/>
      </p:nvGrpSpPr>
      <p:grpSpPr>
        <a:xfrm>
          <a:off x="0" y="0"/>
          <a:ext cx="0" cy="0"/>
          <a:chOff x="0" y="0"/>
          <a:chExt cx="0" cy="0"/>
        </a:xfrm>
      </p:grpSpPr>
      <p:sp>
        <p:nvSpPr>
          <p:cNvPr id="163" name="Google Shape;163;p24"/>
          <p:cNvSpPr txBox="1"/>
          <p:nvPr>
            <p:ph idx="1" type="body"/>
          </p:nvPr>
        </p:nvSpPr>
        <p:spPr>
          <a:xfrm>
            <a:off x="677334" y="1773238"/>
            <a:ext cx="5317065"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4"/>
          <p:cNvSpPr txBox="1"/>
          <p:nvPr>
            <p:ph idx="2" type="body"/>
          </p:nvPr>
        </p:nvSpPr>
        <p:spPr>
          <a:xfrm>
            <a:off x="6197604" y="1773238"/>
            <a:ext cx="5317062"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24"/>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4"/>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sz="1000">
                <a:solidFill>
                  <a:srgbClr val="A6A6A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фактоид">
  <p:cSld name="1 фактоид">
    <p:bg>
      <p:bgPr>
        <a:solidFill>
          <a:schemeClr val="lt1"/>
        </a:solidFill>
      </p:bgPr>
    </p:bg>
    <p:spTree>
      <p:nvGrpSpPr>
        <p:cNvPr id="167" name="Shape 167"/>
        <p:cNvGrpSpPr/>
        <p:nvPr/>
      </p:nvGrpSpPr>
      <p:grpSpPr>
        <a:xfrm>
          <a:off x="0" y="0"/>
          <a:ext cx="0" cy="0"/>
          <a:chOff x="0" y="0"/>
          <a:chExt cx="0" cy="0"/>
        </a:xfrm>
      </p:grpSpPr>
      <p:pic>
        <p:nvPicPr>
          <p:cNvPr id="168" name="Google Shape;168;p25"/>
          <p:cNvPicPr preferRelativeResize="0"/>
          <p:nvPr/>
        </p:nvPicPr>
        <p:blipFill rotWithShape="1">
          <a:blip r:embed="rId2">
            <a:alphaModFix/>
          </a:blip>
          <a:srcRect b="18805" l="34450" r="15832" t="19159"/>
          <a:stretch/>
        </p:blipFill>
        <p:spPr>
          <a:xfrm>
            <a:off x="5939756" y="0"/>
            <a:ext cx="6252244" cy="6857999"/>
          </a:xfrm>
          <a:prstGeom prst="rect">
            <a:avLst/>
          </a:prstGeom>
          <a:noFill/>
          <a:ln>
            <a:noFill/>
          </a:ln>
        </p:spPr>
      </p:pic>
      <p:sp>
        <p:nvSpPr>
          <p:cNvPr id="169" name="Google Shape;169;p25"/>
          <p:cNvSpPr txBox="1"/>
          <p:nvPr>
            <p:ph idx="1" type="body"/>
          </p:nvPr>
        </p:nvSpPr>
        <p:spPr>
          <a:xfrm>
            <a:off x="658813" y="4363180"/>
            <a:ext cx="10224000" cy="52522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2400"/>
              <a:buNone/>
              <a:defRPr sz="24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5"/>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5"/>
          <p:cNvSpPr txBox="1"/>
          <p:nvPr>
            <p:ph idx="2" type="body"/>
          </p:nvPr>
        </p:nvSpPr>
        <p:spPr>
          <a:xfrm>
            <a:off x="671513" y="1773238"/>
            <a:ext cx="10223999" cy="24070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700"/>
              <a:buNone/>
              <a:defRPr b="1" i="0" sz="16700">
                <a:solidFill>
                  <a:schemeClr val="dk1"/>
                </a:solidFill>
                <a:latin typeface="Play"/>
                <a:ea typeface="Play"/>
                <a:cs typeface="Play"/>
                <a:sym typeface="Play"/>
              </a:defRPr>
            </a:lvl1pPr>
            <a:lvl2pPr indent="-1371600" lvl="1" marL="914400" algn="l">
              <a:lnSpc>
                <a:spcPct val="110000"/>
              </a:lnSpc>
              <a:spcBef>
                <a:spcPts val="500"/>
              </a:spcBef>
              <a:spcAft>
                <a:spcPts val="0"/>
              </a:spcAft>
              <a:buSzPts val="18000"/>
              <a:buChar char="•"/>
              <a:defRPr sz="18000">
                <a:latin typeface="Arial"/>
                <a:ea typeface="Arial"/>
                <a:cs typeface="Arial"/>
                <a:sym typeface="Arial"/>
              </a:defRPr>
            </a:lvl2pPr>
            <a:lvl3pPr indent="-1371600" lvl="2" marL="1371600" algn="l">
              <a:lnSpc>
                <a:spcPct val="110000"/>
              </a:lnSpc>
              <a:spcBef>
                <a:spcPts val="500"/>
              </a:spcBef>
              <a:spcAft>
                <a:spcPts val="0"/>
              </a:spcAft>
              <a:buClr>
                <a:schemeClr val="dk1"/>
              </a:buClr>
              <a:buSzPts val="18000"/>
              <a:buChar char="−"/>
              <a:defRPr sz="18000">
                <a:latin typeface="Arial"/>
                <a:ea typeface="Arial"/>
                <a:cs typeface="Arial"/>
                <a:sym typeface="Arial"/>
              </a:defRPr>
            </a:lvl3pPr>
            <a:lvl4pPr indent="-1371600" lvl="3" marL="1828800" algn="l">
              <a:lnSpc>
                <a:spcPct val="90000"/>
              </a:lnSpc>
              <a:spcBef>
                <a:spcPts val="500"/>
              </a:spcBef>
              <a:spcAft>
                <a:spcPts val="0"/>
              </a:spcAft>
              <a:buClr>
                <a:schemeClr val="dk1"/>
              </a:buClr>
              <a:buSzPts val="18000"/>
              <a:buChar char="•"/>
              <a:defRPr sz="18000">
                <a:latin typeface="Arial"/>
                <a:ea typeface="Arial"/>
                <a:cs typeface="Arial"/>
                <a:sym typeface="Arial"/>
              </a:defRPr>
            </a:lvl4pPr>
            <a:lvl5pPr indent="-1371600" lvl="4" marL="2286000" algn="l">
              <a:lnSpc>
                <a:spcPct val="90000"/>
              </a:lnSpc>
              <a:spcBef>
                <a:spcPts val="500"/>
              </a:spcBef>
              <a:spcAft>
                <a:spcPts val="0"/>
              </a:spcAft>
              <a:buClr>
                <a:schemeClr val="dk1"/>
              </a:buClr>
              <a:buSzPts val="18000"/>
              <a:buChar char="•"/>
              <a:defRPr sz="18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фактоида">
  <p:cSld name="2 фактоида">
    <p:spTree>
      <p:nvGrpSpPr>
        <p:cNvPr id="172" name="Shape 172"/>
        <p:cNvGrpSpPr/>
        <p:nvPr/>
      </p:nvGrpSpPr>
      <p:grpSpPr>
        <a:xfrm>
          <a:off x="0" y="0"/>
          <a:ext cx="0" cy="0"/>
          <a:chOff x="0" y="0"/>
          <a:chExt cx="0" cy="0"/>
        </a:xfrm>
      </p:grpSpPr>
      <p:pic>
        <p:nvPicPr>
          <p:cNvPr id="173" name="Google Shape;173;p26"/>
          <p:cNvPicPr preferRelativeResize="0"/>
          <p:nvPr/>
        </p:nvPicPr>
        <p:blipFill rotWithShape="1">
          <a:blip r:embed="rId2">
            <a:alphaModFix/>
          </a:blip>
          <a:srcRect b="18805" l="34450" r="15832" t="19159"/>
          <a:stretch/>
        </p:blipFill>
        <p:spPr>
          <a:xfrm>
            <a:off x="5939756" y="0"/>
            <a:ext cx="6252244" cy="6857999"/>
          </a:xfrm>
          <a:prstGeom prst="rect">
            <a:avLst/>
          </a:prstGeom>
          <a:noFill/>
          <a:ln>
            <a:noFill/>
          </a:ln>
        </p:spPr>
      </p:pic>
      <p:sp>
        <p:nvSpPr>
          <p:cNvPr id="174" name="Google Shape;174;p26"/>
          <p:cNvSpPr txBox="1"/>
          <p:nvPr>
            <p:ph idx="1" type="body"/>
          </p:nvPr>
        </p:nvSpPr>
        <p:spPr>
          <a:xfrm>
            <a:off x="672853" y="3878709"/>
            <a:ext cx="8131144" cy="17671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1500"/>
              <a:buNone/>
              <a:defRPr b="1" i="0" sz="115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6"/>
          <p:cNvSpPr txBox="1"/>
          <p:nvPr>
            <p:ph idx="2" type="body"/>
          </p:nvPr>
        </p:nvSpPr>
        <p:spPr>
          <a:xfrm>
            <a:off x="672852" y="5715426"/>
            <a:ext cx="8131144" cy="485349"/>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2400"/>
              <a:buNone/>
              <a:defRPr sz="24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26"/>
          <p:cNvSpPr txBox="1"/>
          <p:nvPr>
            <p:ph idx="3" type="body"/>
          </p:nvPr>
        </p:nvSpPr>
        <p:spPr>
          <a:xfrm>
            <a:off x="671514" y="1045518"/>
            <a:ext cx="8131144" cy="17671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1500"/>
              <a:buNone/>
              <a:defRPr b="1" i="0" sz="115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26"/>
          <p:cNvSpPr txBox="1"/>
          <p:nvPr>
            <p:ph idx="4" type="body"/>
          </p:nvPr>
        </p:nvSpPr>
        <p:spPr>
          <a:xfrm>
            <a:off x="671513" y="2882235"/>
            <a:ext cx="8131144" cy="485349"/>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2400"/>
              <a:buNone/>
              <a:defRPr sz="24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26"/>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фактоида">
  <p:cSld name="4 фактоида">
    <p:spTree>
      <p:nvGrpSpPr>
        <p:cNvPr id="179" name="Shape 179"/>
        <p:cNvGrpSpPr/>
        <p:nvPr/>
      </p:nvGrpSpPr>
      <p:grpSpPr>
        <a:xfrm>
          <a:off x="0" y="0"/>
          <a:ext cx="0" cy="0"/>
          <a:chOff x="0" y="0"/>
          <a:chExt cx="0" cy="0"/>
        </a:xfrm>
      </p:grpSpPr>
      <p:sp>
        <p:nvSpPr>
          <p:cNvPr id="180" name="Google Shape;180;p27"/>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27"/>
          <p:cNvSpPr txBox="1"/>
          <p:nvPr>
            <p:ph idx="1" type="body"/>
          </p:nvPr>
        </p:nvSpPr>
        <p:spPr>
          <a:xfrm>
            <a:off x="6097339" y="3864033"/>
            <a:ext cx="5417327"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7"/>
          <p:cNvSpPr txBox="1"/>
          <p:nvPr>
            <p:ph idx="2" type="body"/>
          </p:nvPr>
        </p:nvSpPr>
        <p:spPr>
          <a:xfrm>
            <a:off x="6097338" y="5058095"/>
            <a:ext cx="5417327"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7"/>
          <p:cNvSpPr txBox="1"/>
          <p:nvPr>
            <p:ph idx="3" type="body"/>
          </p:nvPr>
        </p:nvSpPr>
        <p:spPr>
          <a:xfrm>
            <a:off x="6096000" y="1773238"/>
            <a:ext cx="5417327"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7"/>
          <p:cNvSpPr txBox="1"/>
          <p:nvPr>
            <p:ph idx="4" type="body"/>
          </p:nvPr>
        </p:nvSpPr>
        <p:spPr>
          <a:xfrm>
            <a:off x="6096000" y="2967300"/>
            <a:ext cx="5417327"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7"/>
          <p:cNvSpPr txBox="1"/>
          <p:nvPr>
            <p:ph idx="5" type="body"/>
          </p:nvPr>
        </p:nvSpPr>
        <p:spPr>
          <a:xfrm>
            <a:off x="680012" y="3864033"/>
            <a:ext cx="5239525"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27"/>
          <p:cNvSpPr txBox="1"/>
          <p:nvPr>
            <p:ph idx="6" type="body"/>
          </p:nvPr>
        </p:nvSpPr>
        <p:spPr>
          <a:xfrm>
            <a:off x="680011" y="5058095"/>
            <a:ext cx="5239525"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7"/>
          <p:cNvSpPr txBox="1"/>
          <p:nvPr>
            <p:ph idx="7" type="body"/>
          </p:nvPr>
        </p:nvSpPr>
        <p:spPr>
          <a:xfrm>
            <a:off x="678673" y="1773238"/>
            <a:ext cx="5239525"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7"/>
          <p:cNvSpPr txBox="1"/>
          <p:nvPr>
            <p:ph idx="8" type="body"/>
          </p:nvPr>
        </p:nvSpPr>
        <p:spPr>
          <a:xfrm>
            <a:off x="678673" y="2967300"/>
            <a:ext cx="5239525"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фактоида + текст">
  <p:cSld name="4 фактоида + текст">
    <p:spTree>
      <p:nvGrpSpPr>
        <p:cNvPr id="189" name="Shape 189"/>
        <p:cNvGrpSpPr/>
        <p:nvPr/>
      </p:nvGrpSpPr>
      <p:grpSpPr>
        <a:xfrm>
          <a:off x="0" y="0"/>
          <a:ext cx="0" cy="0"/>
          <a:chOff x="0" y="0"/>
          <a:chExt cx="0" cy="0"/>
        </a:xfrm>
      </p:grpSpPr>
      <p:sp>
        <p:nvSpPr>
          <p:cNvPr id="190" name="Google Shape;190;p28"/>
          <p:cNvSpPr txBox="1"/>
          <p:nvPr>
            <p:ph idx="1" type="body"/>
          </p:nvPr>
        </p:nvSpPr>
        <p:spPr>
          <a:xfrm>
            <a:off x="5345018" y="617220"/>
            <a:ext cx="2779200" cy="9243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8"/>
          <p:cNvSpPr txBox="1"/>
          <p:nvPr>
            <p:ph idx="2" type="body"/>
          </p:nvPr>
        </p:nvSpPr>
        <p:spPr>
          <a:xfrm>
            <a:off x="5345017" y="1620441"/>
            <a:ext cx="2779200" cy="49859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28"/>
          <p:cNvSpPr txBox="1"/>
          <p:nvPr>
            <p:ph idx="3" type="body"/>
          </p:nvPr>
        </p:nvSpPr>
        <p:spPr>
          <a:xfrm>
            <a:off x="5345018" y="2680786"/>
            <a:ext cx="2779200" cy="9243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28"/>
          <p:cNvSpPr txBox="1"/>
          <p:nvPr>
            <p:ph idx="4" type="body"/>
          </p:nvPr>
        </p:nvSpPr>
        <p:spPr>
          <a:xfrm>
            <a:off x="5345017" y="3684008"/>
            <a:ext cx="2779200" cy="49859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8"/>
          <p:cNvSpPr txBox="1"/>
          <p:nvPr>
            <p:ph idx="5" type="body"/>
          </p:nvPr>
        </p:nvSpPr>
        <p:spPr>
          <a:xfrm>
            <a:off x="8424464" y="617220"/>
            <a:ext cx="2779200" cy="9243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28"/>
          <p:cNvSpPr txBox="1"/>
          <p:nvPr>
            <p:ph idx="6" type="body"/>
          </p:nvPr>
        </p:nvSpPr>
        <p:spPr>
          <a:xfrm>
            <a:off x="8424463" y="1620442"/>
            <a:ext cx="2779200" cy="49859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28"/>
          <p:cNvSpPr txBox="1"/>
          <p:nvPr>
            <p:ph idx="7" type="body"/>
          </p:nvPr>
        </p:nvSpPr>
        <p:spPr>
          <a:xfrm>
            <a:off x="8424465" y="2680786"/>
            <a:ext cx="2779200" cy="9243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28"/>
          <p:cNvSpPr txBox="1"/>
          <p:nvPr>
            <p:ph idx="8" type="body"/>
          </p:nvPr>
        </p:nvSpPr>
        <p:spPr>
          <a:xfrm>
            <a:off x="8424463" y="3684008"/>
            <a:ext cx="2779200" cy="49859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28"/>
          <p:cNvSpPr txBox="1"/>
          <p:nvPr>
            <p:ph idx="9" type="body"/>
          </p:nvPr>
        </p:nvSpPr>
        <p:spPr>
          <a:xfrm>
            <a:off x="668348" y="2495796"/>
            <a:ext cx="3384000" cy="111056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28"/>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28"/>
          <p:cNvSpPr txBox="1"/>
          <p:nvPr>
            <p:ph type="title"/>
          </p:nvPr>
        </p:nvSpPr>
        <p:spPr>
          <a:xfrm>
            <a:off x="677334" y="692150"/>
            <a:ext cx="3366029" cy="16018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фактоидов">
  <p:cSld name="6 фактоидов">
    <p:spTree>
      <p:nvGrpSpPr>
        <p:cNvPr id="201" name="Shape 201"/>
        <p:cNvGrpSpPr/>
        <p:nvPr/>
      </p:nvGrpSpPr>
      <p:grpSpPr>
        <a:xfrm>
          <a:off x="0" y="0"/>
          <a:ext cx="0" cy="0"/>
          <a:chOff x="0" y="0"/>
          <a:chExt cx="0" cy="0"/>
        </a:xfrm>
      </p:grpSpPr>
      <p:sp>
        <p:nvSpPr>
          <p:cNvPr id="202" name="Google Shape;202;p29"/>
          <p:cNvSpPr txBox="1"/>
          <p:nvPr>
            <p:ph idx="1" type="body"/>
          </p:nvPr>
        </p:nvSpPr>
        <p:spPr>
          <a:xfrm>
            <a:off x="5345020" y="617220"/>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9"/>
          <p:cNvSpPr txBox="1"/>
          <p:nvPr>
            <p:ph idx="2" type="body"/>
          </p:nvPr>
        </p:nvSpPr>
        <p:spPr>
          <a:xfrm>
            <a:off x="5345020" y="1452769"/>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29"/>
          <p:cNvSpPr txBox="1"/>
          <p:nvPr>
            <p:ph idx="3" type="body"/>
          </p:nvPr>
        </p:nvSpPr>
        <p:spPr>
          <a:xfrm>
            <a:off x="8375766" y="617220"/>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9"/>
          <p:cNvSpPr txBox="1"/>
          <p:nvPr>
            <p:ph idx="4" type="body"/>
          </p:nvPr>
        </p:nvSpPr>
        <p:spPr>
          <a:xfrm>
            <a:off x="8375766" y="1452769"/>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29"/>
          <p:cNvSpPr txBox="1"/>
          <p:nvPr>
            <p:ph idx="5" type="body"/>
          </p:nvPr>
        </p:nvSpPr>
        <p:spPr>
          <a:xfrm>
            <a:off x="5345020" y="2293322"/>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29"/>
          <p:cNvSpPr txBox="1"/>
          <p:nvPr>
            <p:ph idx="6" type="body"/>
          </p:nvPr>
        </p:nvSpPr>
        <p:spPr>
          <a:xfrm>
            <a:off x="5345020" y="3128871"/>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29"/>
          <p:cNvSpPr txBox="1"/>
          <p:nvPr>
            <p:ph idx="7" type="body"/>
          </p:nvPr>
        </p:nvSpPr>
        <p:spPr>
          <a:xfrm>
            <a:off x="8375766" y="2293322"/>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9"/>
          <p:cNvSpPr txBox="1"/>
          <p:nvPr>
            <p:ph idx="8" type="body"/>
          </p:nvPr>
        </p:nvSpPr>
        <p:spPr>
          <a:xfrm>
            <a:off x="8375766" y="3128872"/>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29"/>
          <p:cNvSpPr txBox="1"/>
          <p:nvPr>
            <p:ph idx="9" type="body"/>
          </p:nvPr>
        </p:nvSpPr>
        <p:spPr>
          <a:xfrm>
            <a:off x="5345020" y="3971489"/>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9"/>
          <p:cNvSpPr txBox="1"/>
          <p:nvPr>
            <p:ph idx="13" type="body"/>
          </p:nvPr>
        </p:nvSpPr>
        <p:spPr>
          <a:xfrm>
            <a:off x="5345020" y="4807039"/>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9"/>
          <p:cNvSpPr txBox="1"/>
          <p:nvPr>
            <p:ph idx="14" type="body"/>
          </p:nvPr>
        </p:nvSpPr>
        <p:spPr>
          <a:xfrm>
            <a:off x="8375766" y="3971489"/>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29"/>
          <p:cNvSpPr txBox="1"/>
          <p:nvPr>
            <p:ph idx="15" type="body"/>
          </p:nvPr>
        </p:nvSpPr>
        <p:spPr>
          <a:xfrm>
            <a:off x="8375766" y="4807039"/>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9"/>
          <p:cNvSpPr txBox="1"/>
          <p:nvPr>
            <p:ph idx="16" type="body"/>
          </p:nvPr>
        </p:nvSpPr>
        <p:spPr>
          <a:xfrm>
            <a:off x="671513" y="2496201"/>
            <a:ext cx="3384000" cy="111056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9"/>
          <p:cNvSpPr txBox="1"/>
          <p:nvPr>
            <p:ph type="title"/>
          </p:nvPr>
        </p:nvSpPr>
        <p:spPr>
          <a:xfrm>
            <a:off x="677334" y="692150"/>
            <a:ext cx="3366029" cy="1601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9"/>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фактоидов">
  <p:cSld name="9 фактоидов">
    <p:spTree>
      <p:nvGrpSpPr>
        <p:cNvPr id="217" name="Shape 217"/>
        <p:cNvGrpSpPr/>
        <p:nvPr/>
      </p:nvGrpSpPr>
      <p:grpSpPr>
        <a:xfrm>
          <a:off x="0" y="0"/>
          <a:ext cx="0" cy="0"/>
          <a:chOff x="0" y="0"/>
          <a:chExt cx="0" cy="0"/>
        </a:xfrm>
      </p:grpSpPr>
      <p:sp>
        <p:nvSpPr>
          <p:cNvPr id="218" name="Google Shape;218;p30"/>
          <p:cNvSpPr txBox="1"/>
          <p:nvPr>
            <p:ph idx="1" type="body"/>
          </p:nvPr>
        </p:nvSpPr>
        <p:spPr>
          <a:xfrm>
            <a:off x="5342973" y="621775"/>
            <a:ext cx="1764000" cy="8064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30"/>
          <p:cNvSpPr txBox="1"/>
          <p:nvPr>
            <p:ph idx="2" type="body"/>
          </p:nvPr>
        </p:nvSpPr>
        <p:spPr>
          <a:xfrm>
            <a:off x="5342973" y="143976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30"/>
          <p:cNvSpPr txBox="1"/>
          <p:nvPr>
            <p:ph idx="3" type="body"/>
          </p:nvPr>
        </p:nvSpPr>
        <p:spPr>
          <a:xfrm>
            <a:off x="7395993" y="621775"/>
            <a:ext cx="1764000" cy="8064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30"/>
          <p:cNvSpPr txBox="1"/>
          <p:nvPr>
            <p:ph idx="4" type="body"/>
          </p:nvPr>
        </p:nvSpPr>
        <p:spPr>
          <a:xfrm>
            <a:off x="7395993" y="143976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30"/>
          <p:cNvSpPr txBox="1"/>
          <p:nvPr>
            <p:ph idx="5" type="body"/>
          </p:nvPr>
        </p:nvSpPr>
        <p:spPr>
          <a:xfrm>
            <a:off x="9445338" y="621775"/>
            <a:ext cx="1764000" cy="8064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30"/>
          <p:cNvSpPr txBox="1"/>
          <p:nvPr>
            <p:ph idx="6" type="body"/>
          </p:nvPr>
        </p:nvSpPr>
        <p:spPr>
          <a:xfrm>
            <a:off x="9445338" y="143976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30"/>
          <p:cNvSpPr txBox="1"/>
          <p:nvPr>
            <p:ph idx="7" type="body"/>
          </p:nvPr>
        </p:nvSpPr>
        <p:spPr>
          <a:xfrm>
            <a:off x="5342973" y="2524164"/>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30"/>
          <p:cNvSpPr txBox="1"/>
          <p:nvPr>
            <p:ph idx="8" type="body"/>
          </p:nvPr>
        </p:nvSpPr>
        <p:spPr>
          <a:xfrm>
            <a:off x="5342973" y="333580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30"/>
          <p:cNvSpPr txBox="1"/>
          <p:nvPr>
            <p:ph idx="9" type="body"/>
          </p:nvPr>
        </p:nvSpPr>
        <p:spPr>
          <a:xfrm>
            <a:off x="7399668" y="2524164"/>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30"/>
          <p:cNvSpPr txBox="1"/>
          <p:nvPr>
            <p:ph idx="13" type="body"/>
          </p:nvPr>
        </p:nvSpPr>
        <p:spPr>
          <a:xfrm>
            <a:off x="7399668" y="333580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30"/>
          <p:cNvSpPr txBox="1"/>
          <p:nvPr>
            <p:ph idx="14" type="body"/>
          </p:nvPr>
        </p:nvSpPr>
        <p:spPr>
          <a:xfrm>
            <a:off x="9452688" y="2524164"/>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30"/>
          <p:cNvSpPr txBox="1"/>
          <p:nvPr>
            <p:ph idx="15" type="body"/>
          </p:nvPr>
        </p:nvSpPr>
        <p:spPr>
          <a:xfrm>
            <a:off x="9452688" y="333580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30"/>
          <p:cNvSpPr txBox="1"/>
          <p:nvPr>
            <p:ph idx="16" type="body"/>
          </p:nvPr>
        </p:nvSpPr>
        <p:spPr>
          <a:xfrm>
            <a:off x="5342973" y="4348797"/>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30"/>
          <p:cNvSpPr txBox="1"/>
          <p:nvPr>
            <p:ph idx="17" type="body"/>
          </p:nvPr>
        </p:nvSpPr>
        <p:spPr>
          <a:xfrm>
            <a:off x="5342973" y="5157265"/>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30"/>
          <p:cNvSpPr txBox="1"/>
          <p:nvPr>
            <p:ph idx="18" type="body"/>
          </p:nvPr>
        </p:nvSpPr>
        <p:spPr>
          <a:xfrm>
            <a:off x="7395993" y="4348797"/>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30"/>
          <p:cNvSpPr txBox="1"/>
          <p:nvPr>
            <p:ph idx="19" type="body"/>
          </p:nvPr>
        </p:nvSpPr>
        <p:spPr>
          <a:xfrm>
            <a:off x="7395993" y="5157265"/>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30"/>
          <p:cNvSpPr txBox="1"/>
          <p:nvPr>
            <p:ph idx="20" type="body"/>
          </p:nvPr>
        </p:nvSpPr>
        <p:spPr>
          <a:xfrm>
            <a:off x="9445338" y="4348797"/>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30"/>
          <p:cNvSpPr txBox="1"/>
          <p:nvPr>
            <p:ph idx="21" type="body"/>
          </p:nvPr>
        </p:nvSpPr>
        <p:spPr>
          <a:xfrm>
            <a:off x="9445338" y="5157265"/>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30"/>
          <p:cNvSpPr txBox="1"/>
          <p:nvPr>
            <p:ph idx="22" type="body"/>
          </p:nvPr>
        </p:nvSpPr>
        <p:spPr>
          <a:xfrm>
            <a:off x="671513" y="2487267"/>
            <a:ext cx="3384000" cy="111056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30"/>
          <p:cNvSpPr txBox="1"/>
          <p:nvPr>
            <p:ph type="title"/>
          </p:nvPr>
        </p:nvSpPr>
        <p:spPr>
          <a:xfrm>
            <a:off x="677334" y="692150"/>
            <a:ext cx="3366029" cy="1601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30"/>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список">
  <p:cSld name="Заголовок + список">
    <p:spTree>
      <p:nvGrpSpPr>
        <p:cNvPr id="64" name="Shape 64"/>
        <p:cNvGrpSpPr/>
        <p:nvPr/>
      </p:nvGrpSpPr>
      <p:grpSpPr>
        <a:xfrm>
          <a:off x="0" y="0"/>
          <a:ext cx="0" cy="0"/>
          <a:chOff x="0" y="0"/>
          <a:chExt cx="0" cy="0"/>
        </a:xfrm>
      </p:grpSpPr>
      <p:sp>
        <p:nvSpPr>
          <p:cNvPr id="65" name="Google Shape;65;p4"/>
          <p:cNvSpPr txBox="1"/>
          <p:nvPr>
            <p:ph idx="1" type="body"/>
          </p:nvPr>
        </p:nvSpPr>
        <p:spPr>
          <a:xfrm>
            <a:off x="6096000" y="692151"/>
            <a:ext cx="5437188" cy="550862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4"/>
          <p:cNvSpPr txBox="1"/>
          <p:nvPr>
            <p:ph type="title"/>
          </p:nvPr>
        </p:nvSpPr>
        <p:spPr>
          <a:xfrm>
            <a:off x="677334" y="692150"/>
            <a:ext cx="5165527"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sz="1000">
                <a:solidFill>
                  <a:srgbClr val="A6A6A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фактоидов">
  <p:cSld name="8 фактоидов">
    <p:spTree>
      <p:nvGrpSpPr>
        <p:cNvPr id="239" name="Shape 239"/>
        <p:cNvGrpSpPr/>
        <p:nvPr/>
      </p:nvGrpSpPr>
      <p:grpSpPr>
        <a:xfrm>
          <a:off x="0" y="0"/>
          <a:ext cx="0" cy="0"/>
          <a:chOff x="0" y="0"/>
          <a:chExt cx="0" cy="0"/>
        </a:xfrm>
      </p:grpSpPr>
      <p:sp>
        <p:nvSpPr>
          <p:cNvPr id="240" name="Google Shape;240;p31"/>
          <p:cNvSpPr txBox="1"/>
          <p:nvPr>
            <p:ph idx="1" type="body"/>
          </p:nvPr>
        </p:nvSpPr>
        <p:spPr>
          <a:xfrm>
            <a:off x="671513" y="2052229"/>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31"/>
          <p:cNvSpPr txBox="1"/>
          <p:nvPr>
            <p:ph idx="2" type="body"/>
          </p:nvPr>
        </p:nvSpPr>
        <p:spPr>
          <a:xfrm>
            <a:off x="671513" y="2947811"/>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31"/>
          <p:cNvSpPr txBox="1"/>
          <p:nvPr>
            <p:ph idx="3" type="body"/>
          </p:nvPr>
        </p:nvSpPr>
        <p:spPr>
          <a:xfrm>
            <a:off x="3433450" y="2052229"/>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31"/>
          <p:cNvSpPr txBox="1"/>
          <p:nvPr>
            <p:ph idx="4" type="body"/>
          </p:nvPr>
        </p:nvSpPr>
        <p:spPr>
          <a:xfrm>
            <a:off x="3433450" y="2947811"/>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31"/>
          <p:cNvSpPr txBox="1"/>
          <p:nvPr>
            <p:ph idx="5" type="body"/>
          </p:nvPr>
        </p:nvSpPr>
        <p:spPr>
          <a:xfrm>
            <a:off x="6195388" y="2052229"/>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31"/>
          <p:cNvSpPr txBox="1"/>
          <p:nvPr>
            <p:ph idx="6" type="body"/>
          </p:nvPr>
        </p:nvSpPr>
        <p:spPr>
          <a:xfrm>
            <a:off x="6195388" y="2947811"/>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31"/>
          <p:cNvSpPr txBox="1"/>
          <p:nvPr>
            <p:ph idx="7" type="body"/>
          </p:nvPr>
        </p:nvSpPr>
        <p:spPr>
          <a:xfrm>
            <a:off x="8957326" y="2052229"/>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31"/>
          <p:cNvSpPr txBox="1"/>
          <p:nvPr>
            <p:ph idx="8" type="body"/>
          </p:nvPr>
        </p:nvSpPr>
        <p:spPr>
          <a:xfrm>
            <a:off x="8957326" y="2947811"/>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1"/>
          <p:cNvSpPr txBox="1"/>
          <p:nvPr>
            <p:ph idx="9" type="body"/>
          </p:nvPr>
        </p:nvSpPr>
        <p:spPr>
          <a:xfrm>
            <a:off x="671513" y="4142061"/>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31"/>
          <p:cNvSpPr txBox="1"/>
          <p:nvPr>
            <p:ph idx="13" type="body"/>
          </p:nvPr>
        </p:nvSpPr>
        <p:spPr>
          <a:xfrm>
            <a:off x="671513" y="5031926"/>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31"/>
          <p:cNvSpPr txBox="1"/>
          <p:nvPr>
            <p:ph idx="14" type="body"/>
          </p:nvPr>
        </p:nvSpPr>
        <p:spPr>
          <a:xfrm>
            <a:off x="3433450" y="4142061"/>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1"/>
          <p:cNvSpPr txBox="1"/>
          <p:nvPr>
            <p:ph idx="15" type="body"/>
          </p:nvPr>
        </p:nvSpPr>
        <p:spPr>
          <a:xfrm>
            <a:off x="3433450" y="5031926"/>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1"/>
          <p:cNvSpPr txBox="1"/>
          <p:nvPr>
            <p:ph idx="16" type="body"/>
          </p:nvPr>
        </p:nvSpPr>
        <p:spPr>
          <a:xfrm>
            <a:off x="6195388" y="4142061"/>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31"/>
          <p:cNvSpPr txBox="1"/>
          <p:nvPr>
            <p:ph idx="17" type="body"/>
          </p:nvPr>
        </p:nvSpPr>
        <p:spPr>
          <a:xfrm>
            <a:off x="6195388" y="5031926"/>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31"/>
          <p:cNvSpPr txBox="1"/>
          <p:nvPr>
            <p:ph idx="18" type="body"/>
          </p:nvPr>
        </p:nvSpPr>
        <p:spPr>
          <a:xfrm>
            <a:off x="8957326" y="4142061"/>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31"/>
          <p:cNvSpPr txBox="1"/>
          <p:nvPr>
            <p:ph idx="19" type="body"/>
          </p:nvPr>
        </p:nvSpPr>
        <p:spPr>
          <a:xfrm>
            <a:off x="8957326" y="5031926"/>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31"/>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31"/>
          <p:cNvSpPr txBox="1"/>
          <p:nvPr>
            <p:ph type="title"/>
          </p:nvPr>
        </p:nvSpPr>
        <p:spPr>
          <a:xfrm>
            <a:off x="677334" y="692150"/>
            <a:ext cx="10868554" cy="62840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Мокап телефона (android) ">
  <p:cSld name="Мокап телефона (android) ">
    <p:spTree>
      <p:nvGrpSpPr>
        <p:cNvPr id="258" name="Shape 258"/>
        <p:cNvGrpSpPr/>
        <p:nvPr/>
      </p:nvGrpSpPr>
      <p:grpSpPr>
        <a:xfrm>
          <a:off x="0" y="0"/>
          <a:ext cx="0" cy="0"/>
          <a:chOff x="0" y="0"/>
          <a:chExt cx="0" cy="0"/>
        </a:xfrm>
      </p:grpSpPr>
      <p:pic>
        <p:nvPicPr>
          <p:cNvPr id="259" name="Google Shape;259;p32"/>
          <p:cNvPicPr preferRelativeResize="0"/>
          <p:nvPr/>
        </p:nvPicPr>
        <p:blipFill rotWithShape="1">
          <a:blip r:embed="rId2">
            <a:alphaModFix/>
          </a:blip>
          <a:srcRect b="0" l="0" r="0" t="0"/>
          <a:stretch/>
        </p:blipFill>
        <p:spPr>
          <a:xfrm>
            <a:off x="7628440" y="692150"/>
            <a:ext cx="2655710" cy="5508625"/>
          </a:xfrm>
          <a:prstGeom prst="rect">
            <a:avLst/>
          </a:prstGeom>
          <a:noFill/>
          <a:ln>
            <a:noFill/>
          </a:ln>
        </p:spPr>
      </p:pic>
      <p:sp>
        <p:nvSpPr>
          <p:cNvPr id="260" name="Google Shape;260;p32"/>
          <p:cNvSpPr/>
          <p:nvPr>
            <p:ph idx="2" type="pic"/>
          </p:nvPr>
        </p:nvSpPr>
        <p:spPr>
          <a:xfrm>
            <a:off x="7767579"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sp>
        <p:nvSpPr>
          <p:cNvPr id="261" name="Google Shape;261;p32"/>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32"/>
          <p:cNvSpPr txBox="1"/>
          <p:nvPr>
            <p:ph idx="1" type="body"/>
          </p:nvPr>
        </p:nvSpPr>
        <p:spPr>
          <a:xfrm>
            <a:off x="671514" y="2055970"/>
            <a:ext cx="541866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32"/>
          <p:cNvSpPr txBox="1"/>
          <p:nvPr>
            <p:ph type="title"/>
          </p:nvPr>
        </p:nvSpPr>
        <p:spPr>
          <a:xfrm>
            <a:off x="677334" y="692150"/>
            <a:ext cx="541866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мокапа телефона (1 android)">
  <p:cSld name="Два мокапа телефона (1 android)">
    <p:spTree>
      <p:nvGrpSpPr>
        <p:cNvPr id="264" name="Shape 264"/>
        <p:cNvGrpSpPr/>
        <p:nvPr/>
      </p:nvGrpSpPr>
      <p:grpSpPr>
        <a:xfrm>
          <a:off x="0" y="0"/>
          <a:ext cx="0" cy="0"/>
          <a:chOff x="0" y="0"/>
          <a:chExt cx="0" cy="0"/>
        </a:xfrm>
      </p:grpSpPr>
      <p:sp>
        <p:nvSpPr>
          <p:cNvPr id="265" name="Google Shape;265;p33"/>
          <p:cNvSpPr txBox="1"/>
          <p:nvPr>
            <p:ph idx="1" type="body"/>
          </p:nvPr>
        </p:nvSpPr>
        <p:spPr>
          <a:xfrm>
            <a:off x="671514" y="2055970"/>
            <a:ext cx="466301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33"/>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33"/>
          <p:cNvSpPr txBox="1"/>
          <p:nvPr>
            <p:ph type="title"/>
          </p:nvPr>
        </p:nvSpPr>
        <p:spPr>
          <a:xfrm>
            <a:off x="677334" y="692150"/>
            <a:ext cx="466301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68" name="Google Shape;268;p33"/>
          <p:cNvPicPr preferRelativeResize="0"/>
          <p:nvPr/>
        </p:nvPicPr>
        <p:blipFill rotWithShape="1">
          <a:blip r:embed="rId2">
            <a:alphaModFix/>
          </a:blip>
          <a:srcRect b="0" l="0" r="0" t="0"/>
          <a:stretch/>
        </p:blipFill>
        <p:spPr>
          <a:xfrm>
            <a:off x="8918754" y="692150"/>
            <a:ext cx="2655710" cy="5508625"/>
          </a:xfrm>
          <a:prstGeom prst="rect">
            <a:avLst/>
          </a:prstGeom>
          <a:noFill/>
          <a:ln cap="flat" cmpd="sng" w="9525">
            <a:solidFill>
              <a:schemeClr val="lt1"/>
            </a:solidFill>
            <a:prstDash val="solid"/>
            <a:round/>
            <a:headEnd len="sm" w="sm" type="none"/>
            <a:tailEnd len="sm" w="sm" type="none"/>
          </a:ln>
        </p:spPr>
      </p:pic>
      <p:sp>
        <p:nvSpPr>
          <p:cNvPr id="269" name="Google Shape;269;p33"/>
          <p:cNvSpPr/>
          <p:nvPr>
            <p:ph idx="2" type="pic"/>
          </p:nvPr>
        </p:nvSpPr>
        <p:spPr>
          <a:xfrm>
            <a:off x="9057893"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pic>
        <p:nvPicPr>
          <p:cNvPr id="270" name="Google Shape;270;p33"/>
          <p:cNvPicPr preferRelativeResize="0"/>
          <p:nvPr/>
        </p:nvPicPr>
        <p:blipFill rotWithShape="1">
          <a:blip r:embed="rId2">
            <a:alphaModFix/>
          </a:blip>
          <a:srcRect b="0" l="0" r="0" t="0"/>
          <a:stretch/>
        </p:blipFill>
        <p:spPr>
          <a:xfrm>
            <a:off x="6204129" y="692150"/>
            <a:ext cx="2655710" cy="5508625"/>
          </a:xfrm>
          <a:prstGeom prst="rect">
            <a:avLst/>
          </a:prstGeom>
          <a:noFill/>
          <a:ln>
            <a:noFill/>
          </a:ln>
        </p:spPr>
      </p:pic>
      <p:sp>
        <p:nvSpPr>
          <p:cNvPr id="271" name="Google Shape;271;p33"/>
          <p:cNvSpPr/>
          <p:nvPr>
            <p:ph idx="3" type="pic"/>
          </p:nvPr>
        </p:nvSpPr>
        <p:spPr>
          <a:xfrm>
            <a:off x="6343268"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мокапа телефона (2 android) ">
  <p:cSld name="Два мокапа телефона (2 android) ">
    <p:spTree>
      <p:nvGrpSpPr>
        <p:cNvPr id="272" name="Shape 272"/>
        <p:cNvGrpSpPr/>
        <p:nvPr/>
      </p:nvGrpSpPr>
      <p:grpSpPr>
        <a:xfrm>
          <a:off x="0" y="0"/>
          <a:ext cx="0" cy="0"/>
          <a:chOff x="0" y="0"/>
          <a:chExt cx="0" cy="0"/>
        </a:xfrm>
      </p:grpSpPr>
      <p:sp>
        <p:nvSpPr>
          <p:cNvPr id="273" name="Google Shape;273;p34"/>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p34"/>
          <p:cNvSpPr txBox="1"/>
          <p:nvPr>
            <p:ph idx="1" type="body"/>
          </p:nvPr>
        </p:nvSpPr>
        <p:spPr>
          <a:xfrm>
            <a:off x="6850065" y="2055970"/>
            <a:ext cx="466301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34"/>
          <p:cNvSpPr txBox="1"/>
          <p:nvPr>
            <p:ph type="title"/>
          </p:nvPr>
        </p:nvSpPr>
        <p:spPr>
          <a:xfrm>
            <a:off x="6855885" y="692150"/>
            <a:ext cx="466301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76" name="Google Shape;276;p34"/>
          <p:cNvPicPr preferRelativeResize="0"/>
          <p:nvPr/>
        </p:nvPicPr>
        <p:blipFill rotWithShape="1">
          <a:blip r:embed="rId2">
            <a:alphaModFix/>
          </a:blip>
          <a:srcRect b="0" l="0" r="0" t="0"/>
          <a:stretch/>
        </p:blipFill>
        <p:spPr>
          <a:xfrm>
            <a:off x="3330574" y="692150"/>
            <a:ext cx="2655710" cy="5508625"/>
          </a:xfrm>
          <a:prstGeom prst="rect">
            <a:avLst/>
          </a:prstGeom>
          <a:noFill/>
          <a:ln>
            <a:noFill/>
          </a:ln>
        </p:spPr>
      </p:pic>
      <p:sp>
        <p:nvSpPr>
          <p:cNvPr id="277" name="Google Shape;277;p34"/>
          <p:cNvSpPr/>
          <p:nvPr>
            <p:ph idx="2" type="pic"/>
          </p:nvPr>
        </p:nvSpPr>
        <p:spPr>
          <a:xfrm>
            <a:off x="3469713"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pic>
        <p:nvPicPr>
          <p:cNvPr id="278" name="Google Shape;278;p34"/>
          <p:cNvPicPr preferRelativeResize="0"/>
          <p:nvPr/>
        </p:nvPicPr>
        <p:blipFill rotWithShape="1">
          <a:blip r:embed="rId2">
            <a:alphaModFix/>
          </a:blip>
          <a:srcRect b="0" l="0" r="0" t="0"/>
          <a:stretch/>
        </p:blipFill>
        <p:spPr>
          <a:xfrm>
            <a:off x="615949" y="692150"/>
            <a:ext cx="2655710" cy="5508625"/>
          </a:xfrm>
          <a:prstGeom prst="rect">
            <a:avLst/>
          </a:prstGeom>
          <a:noFill/>
          <a:ln>
            <a:noFill/>
          </a:ln>
        </p:spPr>
      </p:pic>
      <p:sp>
        <p:nvSpPr>
          <p:cNvPr id="279" name="Google Shape;279;p34"/>
          <p:cNvSpPr/>
          <p:nvPr>
            <p:ph idx="3" type="pic"/>
          </p:nvPr>
        </p:nvSpPr>
        <p:spPr>
          <a:xfrm>
            <a:off x="755088"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Увеличенный мокап телефона (android) ">
  <p:cSld name="Увеличенный мокап телефона (android) ">
    <p:spTree>
      <p:nvGrpSpPr>
        <p:cNvPr id="280" name="Shape 280"/>
        <p:cNvGrpSpPr/>
        <p:nvPr/>
      </p:nvGrpSpPr>
      <p:grpSpPr>
        <a:xfrm>
          <a:off x="0" y="0"/>
          <a:ext cx="0" cy="0"/>
          <a:chOff x="0" y="0"/>
          <a:chExt cx="0" cy="0"/>
        </a:xfrm>
      </p:grpSpPr>
      <p:pic>
        <p:nvPicPr>
          <p:cNvPr id="281" name="Google Shape;281;p35"/>
          <p:cNvPicPr preferRelativeResize="0"/>
          <p:nvPr/>
        </p:nvPicPr>
        <p:blipFill rotWithShape="1">
          <a:blip r:embed="rId2">
            <a:alphaModFix/>
          </a:blip>
          <a:srcRect b="0" l="0" r="0" t="0"/>
          <a:stretch/>
        </p:blipFill>
        <p:spPr>
          <a:xfrm>
            <a:off x="7071106" y="692150"/>
            <a:ext cx="3863416" cy="8013719"/>
          </a:xfrm>
          <a:prstGeom prst="rect">
            <a:avLst/>
          </a:prstGeom>
          <a:noFill/>
          <a:ln>
            <a:noFill/>
          </a:ln>
        </p:spPr>
      </p:pic>
      <p:sp>
        <p:nvSpPr>
          <p:cNvPr id="282" name="Google Shape;282;p35"/>
          <p:cNvSpPr/>
          <p:nvPr>
            <p:ph idx="2" type="pic"/>
          </p:nvPr>
        </p:nvSpPr>
        <p:spPr>
          <a:xfrm>
            <a:off x="7274309" y="1170527"/>
            <a:ext cx="3457422" cy="7345452"/>
          </a:xfrm>
          <a:prstGeom prst="roundRect">
            <a:avLst>
              <a:gd fmla="val 6986" name="adj"/>
            </a:avLst>
          </a:prstGeom>
          <a:solidFill>
            <a:schemeClr val="accent1"/>
          </a:solidFill>
          <a:ln cap="flat" cmpd="sng" w="12700">
            <a:solidFill>
              <a:schemeClr val="dk1"/>
            </a:solidFill>
            <a:prstDash val="solid"/>
            <a:round/>
            <a:headEnd len="sm" w="sm" type="none"/>
            <a:tailEnd len="sm" w="sm" type="none"/>
          </a:ln>
        </p:spPr>
      </p:sp>
      <p:sp>
        <p:nvSpPr>
          <p:cNvPr id="283" name="Google Shape;283;p35"/>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35"/>
          <p:cNvSpPr txBox="1"/>
          <p:nvPr>
            <p:ph idx="1" type="body"/>
          </p:nvPr>
        </p:nvSpPr>
        <p:spPr>
          <a:xfrm>
            <a:off x="671514" y="2055970"/>
            <a:ext cx="542448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35"/>
          <p:cNvSpPr txBox="1"/>
          <p:nvPr>
            <p:ph type="title"/>
          </p:nvPr>
        </p:nvSpPr>
        <p:spPr>
          <a:xfrm>
            <a:off x="677334" y="692150"/>
            <a:ext cx="542448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мокапа телефона (1)">
  <p:cSld name="Два мокапа телефона (1)">
    <p:spTree>
      <p:nvGrpSpPr>
        <p:cNvPr id="286" name="Shape 286"/>
        <p:cNvGrpSpPr/>
        <p:nvPr/>
      </p:nvGrpSpPr>
      <p:grpSpPr>
        <a:xfrm>
          <a:off x="0" y="0"/>
          <a:ext cx="0" cy="0"/>
          <a:chOff x="0" y="0"/>
          <a:chExt cx="0" cy="0"/>
        </a:xfrm>
      </p:grpSpPr>
      <p:sp>
        <p:nvSpPr>
          <p:cNvPr id="287" name="Google Shape;287;p36"/>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36"/>
          <p:cNvSpPr txBox="1"/>
          <p:nvPr>
            <p:ph idx="1" type="body"/>
          </p:nvPr>
        </p:nvSpPr>
        <p:spPr>
          <a:xfrm>
            <a:off x="671514" y="2055970"/>
            <a:ext cx="466301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36"/>
          <p:cNvSpPr txBox="1"/>
          <p:nvPr>
            <p:ph type="title"/>
          </p:nvPr>
        </p:nvSpPr>
        <p:spPr>
          <a:xfrm>
            <a:off x="677334" y="692150"/>
            <a:ext cx="466301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90" name="Google Shape;290;p36"/>
          <p:cNvGrpSpPr/>
          <p:nvPr/>
        </p:nvGrpSpPr>
        <p:grpSpPr>
          <a:xfrm>
            <a:off x="8616940" y="452282"/>
            <a:ext cx="3169715" cy="5991381"/>
            <a:chOff x="7488229" y="591001"/>
            <a:chExt cx="2987144" cy="5646287"/>
          </a:xfrm>
        </p:grpSpPr>
        <p:sp>
          <p:nvSpPr>
            <p:cNvPr id="291" name="Google Shape;291;p36"/>
            <p:cNvSpPr/>
            <p:nvPr/>
          </p:nvSpPr>
          <p:spPr>
            <a:xfrm>
              <a:off x="7796469" y="917781"/>
              <a:ext cx="2370667" cy="5014561"/>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92" name="Google Shape;292;p36"/>
            <p:cNvPicPr preferRelativeResize="0"/>
            <p:nvPr/>
          </p:nvPicPr>
          <p:blipFill rotWithShape="1">
            <a:blip r:embed="rId2">
              <a:alphaModFix/>
            </a:blip>
            <a:srcRect b="0" l="0" r="0" t="0"/>
            <a:stretch/>
          </p:blipFill>
          <p:spPr>
            <a:xfrm>
              <a:off x="7488229" y="591001"/>
              <a:ext cx="2987144" cy="5646287"/>
            </a:xfrm>
            <a:prstGeom prst="rect">
              <a:avLst/>
            </a:prstGeom>
            <a:noFill/>
            <a:ln>
              <a:noFill/>
            </a:ln>
          </p:spPr>
        </p:pic>
      </p:grpSp>
      <p:sp>
        <p:nvSpPr>
          <p:cNvPr id="293" name="Google Shape;293;p36"/>
          <p:cNvSpPr/>
          <p:nvPr>
            <p:ph idx="2" type="pic"/>
          </p:nvPr>
        </p:nvSpPr>
        <p:spPr>
          <a:xfrm>
            <a:off x="8989031"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grpSp>
        <p:nvGrpSpPr>
          <p:cNvPr id="294" name="Google Shape;294;p36"/>
          <p:cNvGrpSpPr/>
          <p:nvPr/>
        </p:nvGrpSpPr>
        <p:grpSpPr>
          <a:xfrm>
            <a:off x="5750197" y="452282"/>
            <a:ext cx="3169715" cy="5991381"/>
            <a:chOff x="7488230" y="591001"/>
            <a:chExt cx="2987144" cy="5646287"/>
          </a:xfrm>
        </p:grpSpPr>
        <p:sp>
          <p:nvSpPr>
            <p:cNvPr id="295" name="Google Shape;295;p36"/>
            <p:cNvSpPr/>
            <p:nvPr/>
          </p:nvSpPr>
          <p:spPr>
            <a:xfrm>
              <a:off x="7796469" y="917781"/>
              <a:ext cx="2370667" cy="5014561"/>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96" name="Google Shape;296;p36"/>
            <p:cNvPicPr preferRelativeResize="0"/>
            <p:nvPr/>
          </p:nvPicPr>
          <p:blipFill rotWithShape="1">
            <a:blip r:embed="rId2">
              <a:alphaModFix/>
            </a:blip>
            <a:srcRect b="0" l="0" r="0" t="0"/>
            <a:stretch/>
          </p:blipFill>
          <p:spPr>
            <a:xfrm>
              <a:off x="7488230" y="591001"/>
              <a:ext cx="2987144" cy="5646287"/>
            </a:xfrm>
            <a:prstGeom prst="rect">
              <a:avLst/>
            </a:prstGeom>
            <a:noFill/>
            <a:ln>
              <a:noFill/>
            </a:ln>
          </p:spPr>
        </p:pic>
      </p:grpSp>
      <p:sp>
        <p:nvSpPr>
          <p:cNvPr id="297" name="Google Shape;297;p36"/>
          <p:cNvSpPr/>
          <p:nvPr>
            <p:ph idx="3" type="pic"/>
          </p:nvPr>
        </p:nvSpPr>
        <p:spPr>
          <a:xfrm>
            <a:off x="6122287"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мокапа телефона (2)">
  <p:cSld name="Два мокапа телефона (2)">
    <p:spTree>
      <p:nvGrpSpPr>
        <p:cNvPr id="298" name="Shape 298"/>
        <p:cNvGrpSpPr/>
        <p:nvPr/>
      </p:nvGrpSpPr>
      <p:grpSpPr>
        <a:xfrm>
          <a:off x="0" y="0"/>
          <a:ext cx="0" cy="0"/>
          <a:chOff x="0" y="0"/>
          <a:chExt cx="0" cy="0"/>
        </a:xfrm>
      </p:grpSpPr>
      <p:sp>
        <p:nvSpPr>
          <p:cNvPr id="299" name="Google Shape;299;p37"/>
          <p:cNvSpPr/>
          <p:nvPr/>
        </p:nvSpPr>
        <p:spPr>
          <a:xfrm>
            <a:off x="3622719" y="799034"/>
            <a:ext cx="2515560" cy="5321045"/>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0" name="Google Shape;300;p37"/>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37"/>
          <p:cNvSpPr txBox="1"/>
          <p:nvPr>
            <p:ph idx="1" type="body"/>
          </p:nvPr>
        </p:nvSpPr>
        <p:spPr>
          <a:xfrm>
            <a:off x="6850065" y="2055970"/>
            <a:ext cx="466301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7"/>
          <p:cNvSpPr txBox="1"/>
          <p:nvPr>
            <p:ph type="title"/>
          </p:nvPr>
        </p:nvSpPr>
        <p:spPr>
          <a:xfrm>
            <a:off x="6855885" y="692150"/>
            <a:ext cx="466301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3" name="Google Shape;303;p37"/>
          <p:cNvSpPr/>
          <p:nvPr>
            <p:ph idx="2" type="pic"/>
          </p:nvPr>
        </p:nvSpPr>
        <p:spPr>
          <a:xfrm>
            <a:off x="3667731"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sp>
        <p:nvSpPr>
          <p:cNvPr id="304" name="Google Shape;304;p37"/>
          <p:cNvSpPr/>
          <p:nvPr/>
        </p:nvSpPr>
        <p:spPr>
          <a:xfrm>
            <a:off x="755975" y="799034"/>
            <a:ext cx="2515560" cy="5321045"/>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5" name="Google Shape;305;p37"/>
          <p:cNvSpPr/>
          <p:nvPr>
            <p:ph idx="3" type="pic"/>
          </p:nvPr>
        </p:nvSpPr>
        <p:spPr>
          <a:xfrm>
            <a:off x="800987"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pic>
        <p:nvPicPr>
          <p:cNvPr id="306" name="Google Shape;306;p37"/>
          <p:cNvPicPr preferRelativeResize="0"/>
          <p:nvPr/>
        </p:nvPicPr>
        <p:blipFill rotWithShape="1">
          <a:blip r:embed="rId2">
            <a:alphaModFix/>
          </a:blip>
          <a:srcRect b="0" l="0" r="0" t="0"/>
          <a:stretch/>
        </p:blipFill>
        <p:spPr>
          <a:xfrm>
            <a:off x="3295641" y="452282"/>
            <a:ext cx="3169715" cy="5991381"/>
          </a:xfrm>
          <a:prstGeom prst="rect">
            <a:avLst/>
          </a:prstGeom>
          <a:noFill/>
          <a:ln>
            <a:noFill/>
          </a:ln>
        </p:spPr>
      </p:pic>
      <p:pic>
        <p:nvPicPr>
          <p:cNvPr id="307" name="Google Shape;307;p37"/>
          <p:cNvPicPr preferRelativeResize="0"/>
          <p:nvPr/>
        </p:nvPicPr>
        <p:blipFill rotWithShape="1">
          <a:blip r:embed="rId2">
            <a:alphaModFix/>
          </a:blip>
          <a:srcRect b="0" l="0" r="0" t="0"/>
          <a:stretch/>
        </p:blipFill>
        <p:spPr>
          <a:xfrm>
            <a:off x="428897" y="452282"/>
            <a:ext cx="3169715" cy="599138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Увеличенный мокап телефона ">
  <p:cSld name="Увеличенный мокап телефона ">
    <p:spTree>
      <p:nvGrpSpPr>
        <p:cNvPr id="308" name="Shape 308"/>
        <p:cNvGrpSpPr/>
        <p:nvPr/>
      </p:nvGrpSpPr>
      <p:grpSpPr>
        <a:xfrm>
          <a:off x="0" y="0"/>
          <a:ext cx="0" cy="0"/>
          <a:chOff x="0" y="0"/>
          <a:chExt cx="0" cy="0"/>
        </a:xfrm>
      </p:grpSpPr>
      <p:sp>
        <p:nvSpPr>
          <p:cNvPr id="309" name="Google Shape;309;p38"/>
          <p:cNvSpPr/>
          <p:nvPr/>
        </p:nvSpPr>
        <p:spPr>
          <a:xfrm>
            <a:off x="7508394" y="991396"/>
            <a:ext cx="3355918" cy="7215892"/>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0" name="Google Shape;310;p38"/>
          <p:cNvSpPr/>
          <p:nvPr>
            <p:ph idx="2" type="pic"/>
          </p:nvPr>
        </p:nvSpPr>
        <p:spPr>
          <a:xfrm>
            <a:off x="7530643" y="991396"/>
            <a:ext cx="3311420" cy="7164000"/>
          </a:xfrm>
          <a:prstGeom prst="rect">
            <a:avLst/>
          </a:prstGeom>
          <a:solidFill>
            <a:schemeClr val="accent1"/>
          </a:solidFill>
          <a:ln cap="flat" cmpd="sng" w="9525">
            <a:solidFill>
              <a:schemeClr val="dk1"/>
            </a:solidFill>
            <a:prstDash val="solid"/>
            <a:round/>
            <a:headEnd len="sm" w="sm" type="none"/>
            <a:tailEnd len="sm" w="sm" type="none"/>
          </a:ln>
        </p:spPr>
      </p:sp>
      <p:sp>
        <p:nvSpPr>
          <p:cNvPr id="311" name="Google Shape;311;p38"/>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38"/>
          <p:cNvSpPr txBox="1"/>
          <p:nvPr>
            <p:ph idx="1" type="body"/>
          </p:nvPr>
        </p:nvSpPr>
        <p:spPr>
          <a:xfrm>
            <a:off x="671514" y="2055970"/>
            <a:ext cx="542448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38"/>
          <p:cNvSpPr txBox="1"/>
          <p:nvPr>
            <p:ph type="title"/>
          </p:nvPr>
        </p:nvSpPr>
        <p:spPr>
          <a:xfrm>
            <a:off x="677334" y="692150"/>
            <a:ext cx="542448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4" name="Google Shape;314;p38"/>
          <p:cNvPicPr preferRelativeResize="0"/>
          <p:nvPr/>
        </p:nvPicPr>
        <p:blipFill rotWithShape="1">
          <a:blip r:embed="rId2">
            <a:alphaModFix/>
          </a:blip>
          <a:srcRect b="0" l="0" r="0" t="0"/>
          <a:stretch/>
        </p:blipFill>
        <p:spPr>
          <a:xfrm>
            <a:off x="7039061" y="498013"/>
            <a:ext cx="4303545" cy="81345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криншот (16:9)">
  <p:cSld name="Скриншот (16:9)">
    <p:spTree>
      <p:nvGrpSpPr>
        <p:cNvPr id="315" name="Shape 315"/>
        <p:cNvGrpSpPr/>
        <p:nvPr/>
      </p:nvGrpSpPr>
      <p:grpSpPr>
        <a:xfrm>
          <a:off x="0" y="0"/>
          <a:ext cx="0" cy="0"/>
          <a:chOff x="0" y="0"/>
          <a:chExt cx="0" cy="0"/>
        </a:xfrm>
      </p:grpSpPr>
      <p:sp>
        <p:nvSpPr>
          <p:cNvPr id="316" name="Google Shape;316;p39"/>
          <p:cNvSpPr/>
          <p:nvPr>
            <p:ph idx="2" type="pic"/>
          </p:nvPr>
        </p:nvSpPr>
        <p:spPr>
          <a:xfrm>
            <a:off x="5671080" y="2083205"/>
            <a:ext cx="5866489" cy="3599614"/>
          </a:xfrm>
          <a:prstGeom prst="rect">
            <a:avLst/>
          </a:prstGeom>
          <a:solidFill>
            <a:schemeClr val="accent1"/>
          </a:solidFill>
          <a:ln>
            <a:noFill/>
          </a:ln>
        </p:spPr>
      </p:sp>
      <p:pic>
        <p:nvPicPr>
          <p:cNvPr id="317" name="Google Shape;317;p39"/>
          <p:cNvPicPr preferRelativeResize="0"/>
          <p:nvPr/>
        </p:nvPicPr>
        <p:blipFill rotWithShape="1">
          <a:blip r:embed="rId2">
            <a:alphaModFix/>
          </a:blip>
          <a:srcRect b="0" l="0" r="0" t="0"/>
          <a:stretch/>
        </p:blipFill>
        <p:spPr>
          <a:xfrm>
            <a:off x="5676900" y="1773238"/>
            <a:ext cx="5868988" cy="309967"/>
          </a:xfrm>
          <a:prstGeom prst="rect">
            <a:avLst/>
          </a:prstGeom>
          <a:noFill/>
          <a:ln>
            <a:noFill/>
          </a:ln>
        </p:spPr>
      </p:pic>
      <p:sp>
        <p:nvSpPr>
          <p:cNvPr id="318" name="Google Shape;318;p39"/>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p39"/>
          <p:cNvSpPr txBox="1"/>
          <p:nvPr>
            <p:ph idx="1" type="body"/>
          </p:nvPr>
        </p:nvSpPr>
        <p:spPr>
          <a:xfrm>
            <a:off x="671514" y="177323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39"/>
          <p:cNvSpPr txBox="1"/>
          <p:nvPr>
            <p:ph type="title"/>
          </p:nvPr>
        </p:nvSpPr>
        <p:spPr>
          <a:xfrm>
            <a:off x="677334" y="692150"/>
            <a:ext cx="10868554" cy="6794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фото">
  <p:cSld name="1 фото">
    <p:spTree>
      <p:nvGrpSpPr>
        <p:cNvPr id="321" name="Shape 321"/>
        <p:cNvGrpSpPr/>
        <p:nvPr/>
      </p:nvGrpSpPr>
      <p:grpSpPr>
        <a:xfrm>
          <a:off x="0" y="0"/>
          <a:ext cx="0" cy="0"/>
          <a:chOff x="0" y="0"/>
          <a:chExt cx="0" cy="0"/>
        </a:xfrm>
      </p:grpSpPr>
      <p:sp>
        <p:nvSpPr>
          <p:cNvPr id="322" name="Google Shape;322;p40"/>
          <p:cNvSpPr/>
          <p:nvPr>
            <p:ph idx="2" type="pic"/>
          </p:nvPr>
        </p:nvSpPr>
        <p:spPr>
          <a:xfrm>
            <a:off x="6096000" y="0"/>
            <a:ext cx="6096000" cy="6858000"/>
          </a:xfrm>
          <a:prstGeom prst="rect">
            <a:avLst/>
          </a:prstGeom>
          <a:solidFill>
            <a:schemeClr val="accent1"/>
          </a:solidFill>
          <a:ln>
            <a:noFill/>
          </a:ln>
        </p:spPr>
      </p:sp>
      <p:sp>
        <p:nvSpPr>
          <p:cNvPr id="323" name="Google Shape;323;p40"/>
          <p:cNvSpPr txBox="1"/>
          <p:nvPr>
            <p:ph idx="11" type="ftr"/>
          </p:nvPr>
        </p:nvSpPr>
        <p:spPr>
          <a:xfrm>
            <a:off x="671514" y="167981"/>
            <a:ext cx="4663017"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40"/>
          <p:cNvSpPr txBox="1"/>
          <p:nvPr>
            <p:ph type="title"/>
          </p:nvPr>
        </p:nvSpPr>
        <p:spPr>
          <a:xfrm>
            <a:off x="677334" y="692150"/>
            <a:ext cx="4663017"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40"/>
          <p:cNvSpPr txBox="1"/>
          <p:nvPr>
            <p:ph idx="1" type="body"/>
          </p:nvPr>
        </p:nvSpPr>
        <p:spPr>
          <a:xfrm>
            <a:off x="671514" y="201859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раздела">
  <p:cSld name="1_Титульный слайд раздела">
    <p:bg>
      <p:bgPr>
        <a:solidFill>
          <a:schemeClr val="lt1"/>
        </a:solidFill>
      </p:bgPr>
    </p:bg>
    <p:spTree>
      <p:nvGrpSpPr>
        <p:cNvPr id="68" name="Shape 68"/>
        <p:cNvGrpSpPr/>
        <p:nvPr/>
      </p:nvGrpSpPr>
      <p:grpSpPr>
        <a:xfrm>
          <a:off x="0" y="0"/>
          <a:ext cx="0" cy="0"/>
          <a:chOff x="0" y="0"/>
          <a:chExt cx="0" cy="0"/>
        </a:xfrm>
      </p:grpSpPr>
      <p:sp>
        <p:nvSpPr>
          <p:cNvPr id="69" name="Google Shape;69;p5"/>
          <p:cNvSpPr txBox="1"/>
          <p:nvPr>
            <p:ph type="title"/>
          </p:nvPr>
        </p:nvSpPr>
        <p:spPr>
          <a:xfrm>
            <a:off x="603172" y="1119966"/>
            <a:ext cx="4621372" cy="1828193"/>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6600"/>
              <a:buFont typeface="Play"/>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 фото">
  <p:cSld name="1_1 фото">
    <p:spTree>
      <p:nvGrpSpPr>
        <p:cNvPr id="326" name="Shape 326"/>
        <p:cNvGrpSpPr/>
        <p:nvPr/>
      </p:nvGrpSpPr>
      <p:grpSpPr>
        <a:xfrm>
          <a:off x="0" y="0"/>
          <a:ext cx="0" cy="0"/>
          <a:chOff x="0" y="0"/>
          <a:chExt cx="0" cy="0"/>
        </a:xfrm>
      </p:grpSpPr>
      <p:sp>
        <p:nvSpPr>
          <p:cNvPr id="327" name="Google Shape;327;p41"/>
          <p:cNvSpPr/>
          <p:nvPr>
            <p:ph idx="2" type="pic"/>
          </p:nvPr>
        </p:nvSpPr>
        <p:spPr>
          <a:xfrm>
            <a:off x="0" y="0"/>
            <a:ext cx="6096000" cy="6858000"/>
          </a:xfrm>
          <a:prstGeom prst="rect">
            <a:avLst/>
          </a:prstGeom>
          <a:solidFill>
            <a:schemeClr val="accent1"/>
          </a:solidFill>
          <a:ln>
            <a:noFill/>
          </a:ln>
        </p:spPr>
      </p:sp>
      <p:sp>
        <p:nvSpPr>
          <p:cNvPr id="328" name="Google Shape;328;p41"/>
          <p:cNvSpPr txBox="1"/>
          <p:nvPr>
            <p:ph type="title"/>
          </p:nvPr>
        </p:nvSpPr>
        <p:spPr>
          <a:xfrm>
            <a:off x="6870171" y="692150"/>
            <a:ext cx="4663017"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41"/>
          <p:cNvSpPr txBox="1"/>
          <p:nvPr>
            <p:ph idx="1" type="body"/>
          </p:nvPr>
        </p:nvSpPr>
        <p:spPr>
          <a:xfrm>
            <a:off x="6864351" y="201859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фото + подпись">
  <p:cSld name="1 фото + подпись">
    <p:spTree>
      <p:nvGrpSpPr>
        <p:cNvPr id="330" name="Shape 330"/>
        <p:cNvGrpSpPr/>
        <p:nvPr/>
      </p:nvGrpSpPr>
      <p:grpSpPr>
        <a:xfrm>
          <a:off x="0" y="0"/>
          <a:ext cx="0" cy="0"/>
          <a:chOff x="0" y="0"/>
          <a:chExt cx="0" cy="0"/>
        </a:xfrm>
      </p:grpSpPr>
      <p:sp>
        <p:nvSpPr>
          <p:cNvPr id="331" name="Google Shape;331;p42"/>
          <p:cNvSpPr/>
          <p:nvPr>
            <p:ph idx="2" type="pic"/>
          </p:nvPr>
        </p:nvSpPr>
        <p:spPr>
          <a:xfrm>
            <a:off x="6096000" y="692151"/>
            <a:ext cx="5437188" cy="4182176"/>
          </a:xfrm>
          <a:prstGeom prst="rect">
            <a:avLst/>
          </a:prstGeom>
          <a:solidFill>
            <a:schemeClr val="accent1"/>
          </a:solidFill>
          <a:ln>
            <a:noFill/>
          </a:ln>
        </p:spPr>
      </p:sp>
      <p:sp>
        <p:nvSpPr>
          <p:cNvPr id="332" name="Google Shape;332;p42"/>
          <p:cNvSpPr txBox="1"/>
          <p:nvPr>
            <p:ph idx="1" type="body"/>
          </p:nvPr>
        </p:nvSpPr>
        <p:spPr>
          <a:xfrm>
            <a:off x="6096000" y="5147214"/>
            <a:ext cx="5449888" cy="35281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42"/>
          <p:cNvSpPr txBox="1"/>
          <p:nvPr>
            <p:ph idx="3" type="body"/>
          </p:nvPr>
        </p:nvSpPr>
        <p:spPr>
          <a:xfrm>
            <a:off x="6096000" y="5553075"/>
            <a:ext cx="5449888" cy="68421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00"/>
              <a:buNone/>
              <a:defRPr b="0" i="0">
                <a:latin typeface="Arial"/>
                <a:ea typeface="Arial"/>
                <a:cs typeface="Arial"/>
                <a:sym typeface="Aria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42"/>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5" name="Google Shape;335;p42"/>
          <p:cNvSpPr txBox="1"/>
          <p:nvPr>
            <p:ph type="title"/>
          </p:nvPr>
        </p:nvSpPr>
        <p:spPr>
          <a:xfrm>
            <a:off x="677334" y="692150"/>
            <a:ext cx="4663017"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6" name="Google Shape;336;p42"/>
          <p:cNvSpPr txBox="1"/>
          <p:nvPr>
            <p:ph idx="4" type="body"/>
          </p:nvPr>
        </p:nvSpPr>
        <p:spPr>
          <a:xfrm>
            <a:off x="671514" y="201859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ото в кружке">
  <p:cSld name="Фото в кружке">
    <p:spTree>
      <p:nvGrpSpPr>
        <p:cNvPr id="337" name="Shape 337"/>
        <p:cNvGrpSpPr/>
        <p:nvPr/>
      </p:nvGrpSpPr>
      <p:grpSpPr>
        <a:xfrm>
          <a:off x="0" y="0"/>
          <a:ext cx="0" cy="0"/>
          <a:chOff x="0" y="0"/>
          <a:chExt cx="0" cy="0"/>
        </a:xfrm>
      </p:grpSpPr>
      <p:sp>
        <p:nvSpPr>
          <p:cNvPr id="338" name="Google Shape;338;p43"/>
          <p:cNvSpPr/>
          <p:nvPr>
            <p:ph idx="2" type="pic"/>
          </p:nvPr>
        </p:nvSpPr>
        <p:spPr>
          <a:xfrm>
            <a:off x="1608083" y="1773237"/>
            <a:ext cx="3156225" cy="3156225"/>
          </a:xfrm>
          <a:prstGeom prst="ellipse">
            <a:avLst/>
          </a:prstGeom>
          <a:solidFill>
            <a:schemeClr val="accent1"/>
          </a:solidFill>
          <a:ln>
            <a:noFill/>
          </a:ln>
        </p:spPr>
      </p:sp>
      <p:sp>
        <p:nvSpPr>
          <p:cNvPr id="339" name="Google Shape;339;p43"/>
          <p:cNvSpPr txBox="1"/>
          <p:nvPr>
            <p:ph type="title"/>
          </p:nvPr>
        </p:nvSpPr>
        <p:spPr>
          <a:xfrm>
            <a:off x="5340350" y="2201188"/>
            <a:ext cx="4891856" cy="106340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0" name="Google Shape;340;p43"/>
          <p:cNvSpPr txBox="1"/>
          <p:nvPr>
            <p:ph idx="1" type="body"/>
          </p:nvPr>
        </p:nvSpPr>
        <p:spPr>
          <a:xfrm>
            <a:off x="5337598" y="3441164"/>
            <a:ext cx="4894515" cy="1172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00"/>
              <a:buNone/>
              <a:defRPr b="0" i="0">
                <a:latin typeface="Arial"/>
                <a:ea typeface="Arial"/>
                <a:cs typeface="Arial"/>
                <a:sym typeface="Arial"/>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43"/>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сообществ">
  <p:cSld name="16 сообществ">
    <p:spTree>
      <p:nvGrpSpPr>
        <p:cNvPr id="342" name="Shape 342"/>
        <p:cNvGrpSpPr/>
        <p:nvPr/>
      </p:nvGrpSpPr>
      <p:grpSpPr>
        <a:xfrm>
          <a:off x="0" y="0"/>
          <a:ext cx="0" cy="0"/>
          <a:chOff x="0" y="0"/>
          <a:chExt cx="0" cy="0"/>
        </a:xfrm>
      </p:grpSpPr>
      <p:sp>
        <p:nvSpPr>
          <p:cNvPr id="343" name="Google Shape;343;p44"/>
          <p:cNvSpPr/>
          <p:nvPr>
            <p:ph idx="2" type="pic"/>
          </p:nvPr>
        </p:nvSpPr>
        <p:spPr>
          <a:xfrm>
            <a:off x="5349730" y="800100"/>
            <a:ext cx="1091571" cy="1091571"/>
          </a:xfrm>
          <a:prstGeom prst="rect">
            <a:avLst/>
          </a:prstGeom>
          <a:noFill/>
          <a:ln>
            <a:noFill/>
          </a:ln>
        </p:spPr>
      </p:sp>
      <p:sp>
        <p:nvSpPr>
          <p:cNvPr id="344" name="Google Shape;344;p44"/>
          <p:cNvSpPr/>
          <p:nvPr>
            <p:ph idx="3" type="pic"/>
          </p:nvPr>
        </p:nvSpPr>
        <p:spPr>
          <a:xfrm>
            <a:off x="6950627" y="800100"/>
            <a:ext cx="1091571" cy="1091571"/>
          </a:xfrm>
          <a:prstGeom prst="rect">
            <a:avLst/>
          </a:prstGeom>
          <a:noFill/>
          <a:ln>
            <a:noFill/>
          </a:ln>
        </p:spPr>
      </p:sp>
      <p:sp>
        <p:nvSpPr>
          <p:cNvPr id="345" name="Google Shape;345;p44"/>
          <p:cNvSpPr/>
          <p:nvPr>
            <p:ph idx="4" type="pic"/>
          </p:nvPr>
        </p:nvSpPr>
        <p:spPr>
          <a:xfrm>
            <a:off x="8511197" y="800100"/>
            <a:ext cx="1091571" cy="1091571"/>
          </a:xfrm>
          <a:prstGeom prst="rect">
            <a:avLst/>
          </a:prstGeom>
          <a:noFill/>
          <a:ln>
            <a:noFill/>
          </a:ln>
        </p:spPr>
      </p:sp>
      <p:sp>
        <p:nvSpPr>
          <p:cNvPr id="346" name="Google Shape;346;p44"/>
          <p:cNvSpPr/>
          <p:nvPr>
            <p:ph idx="5" type="pic"/>
          </p:nvPr>
        </p:nvSpPr>
        <p:spPr>
          <a:xfrm>
            <a:off x="10112094" y="800100"/>
            <a:ext cx="1091571" cy="1091571"/>
          </a:xfrm>
          <a:prstGeom prst="rect">
            <a:avLst/>
          </a:prstGeom>
          <a:noFill/>
          <a:ln>
            <a:noFill/>
          </a:ln>
        </p:spPr>
      </p:sp>
      <p:sp>
        <p:nvSpPr>
          <p:cNvPr id="347" name="Google Shape;347;p44"/>
          <p:cNvSpPr/>
          <p:nvPr>
            <p:ph idx="6" type="pic"/>
          </p:nvPr>
        </p:nvSpPr>
        <p:spPr>
          <a:xfrm>
            <a:off x="5349730" y="2248639"/>
            <a:ext cx="1091571" cy="1091571"/>
          </a:xfrm>
          <a:prstGeom prst="rect">
            <a:avLst/>
          </a:prstGeom>
          <a:noFill/>
          <a:ln>
            <a:noFill/>
          </a:ln>
        </p:spPr>
      </p:sp>
      <p:sp>
        <p:nvSpPr>
          <p:cNvPr id="348" name="Google Shape;348;p44"/>
          <p:cNvSpPr/>
          <p:nvPr>
            <p:ph idx="7" type="pic"/>
          </p:nvPr>
        </p:nvSpPr>
        <p:spPr>
          <a:xfrm>
            <a:off x="6950627" y="2248639"/>
            <a:ext cx="1091571" cy="1091571"/>
          </a:xfrm>
          <a:prstGeom prst="rect">
            <a:avLst/>
          </a:prstGeom>
          <a:noFill/>
          <a:ln>
            <a:noFill/>
          </a:ln>
        </p:spPr>
      </p:sp>
      <p:sp>
        <p:nvSpPr>
          <p:cNvPr id="349" name="Google Shape;349;p44"/>
          <p:cNvSpPr/>
          <p:nvPr>
            <p:ph idx="8" type="pic"/>
          </p:nvPr>
        </p:nvSpPr>
        <p:spPr>
          <a:xfrm>
            <a:off x="8511197" y="2248639"/>
            <a:ext cx="1091571" cy="1091571"/>
          </a:xfrm>
          <a:prstGeom prst="rect">
            <a:avLst/>
          </a:prstGeom>
          <a:noFill/>
          <a:ln>
            <a:noFill/>
          </a:ln>
        </p:spPr>
      </p:sp>
      <p:sp>
        <p:nvSpPr>
          <p:cNvPr id="350" name="Google Shape;350;p44"/>
          <p:cNvSpPr/>
          <p:nvPr>
            <p:ph idx="9" type="pic"/>
          </p:nvPr>
        </p:nvSpPr>
        <p:spPr>
          <a:xfrm>
            <a:off x="10112094" y="2248639"/>
            <a:ext cx="1091571" cy="1091571"/>
          </a:xfrm>
          <a:prstGeom prst="rect">
            <a:avLst/>
          </a:prstGeom>
          <a:noFill/>
          <a:ln>
            <a:noFill/>
          </a:ln>
        </p:spPr>
      </p:sp>
      <p:sp>
        <p:nvSpPr>
          <p:cNvPr id="351" name="Google Shape;351;p44"/>
          <p:cNvSpPr/>
          <p:nvPr>
            <p:ph idx="13" type="pic"/>
          </p:nvPr>
        </p:nvSpPr>
        <p:spPr>
          <a:xfrm>
            <a:off x="5349730" y="3697178"/>
            <a:ext cx="1091571" cy="1091571"/>
          </a:xfrm>
          <a:prstGeom prst="rect">
            <a:avLst/>
          </a:prstGeom>
          <a:noFill/>
          <a:ln>
            <a:noFill/>
          </a:ln>
        </p:spPr>
      </p:sp>
      <p:sp>
        <p:nvSpPr>
          <p:cNvPr id="352" name="Google Shape;352;p44"/>
          <p:cNvSpPr/>
          <p:nvPr>
            <p:ph idx="14" type="pic"/>
          </p:nvPr>
        </p:nvSpPr>
        <p:spPr>
          <a:xfrm>
            <a:off x="6950627" y="3697178"/>
            <a:ext cx="1091571" cy="1091571"/>
          </a:xfrm>
          <a:prstGeom prst="rect">
            <a:avLst/>
          </a:prstGeom>
          <a:noFill/>
          <a:ln>
            <a:noFill/>
          </a:ln>
        </p:spPr>
      </p:sp>
      <p:sp>
        <p:nvSpPr>
          <p:cNvPr id="353" name="Google Shape;353;p44"/>
          <p:cNvSpPr/>
          <p:nvPr>
            <p:ph idx="15" type="pic"/>
          </p:nvPr>
        </p:nvSpPr>
        <p:spPr>
          <a:xfrm>
            <a:off x="8511197" y="3697178"/>
            <a:ext cx="1091571" cy="1091571"/>
          </a:xfrm>
          <a:prstGeom prst="rect">
            <a:avLst/>
          </a:prstGeom>
          <a:noFill/>
          <a:ln>
            <a:noFill/>
          </a:ln>
        </p:spPr>
      </p:sp>
      <p:sp>
        <p:nvSpPr>
          <p:cNvPr id="354" name="Google Shape;354;p44"/>
          <p:cNvSpPr/>
          <p:nvPr>
            <p:ph idx="16" type="pic"/>
          </p:nvPr>
        </p:nvSpPr>
        <p:spPr>
          <a:xfrm>
            <a:off x="10112094" y="3697178"/>
            <a:ext cx="1091571" cy="1091571"/>
          </a:xfrm>
          <a:prstGeom prst="rect">
            <a:avLst/>
          </a:prstGeom>
          <a:noFill/>
          <a:ln>
            <a:noFill/>
          </a:ln>
        </p:spPr>
      </p:sp>
      <p:sp>
        <p:nvSpPr>
          <p:cNvPr id="355" name="Google Shape;355;p44"/>
          <p:cNvSpPr/>
          <p:nvPr>
            <p:ph idx="17" type="pic"/>
          </p:nvPr>
        </p:nvSpPr>
        <p:spPr>
          <a:xfrm>
            <a:off x="5349730" y="5145716"/>
            <a:ext cx="1091571" cy="1091571"/>
          </a:xfrm>
          <a:prstGeom prst="rect">
            <a:avLst/>
          </a:prstGeom>
          <a:noFill/>
          <a:ln>
            <a:noFill/>
          </a:ln>
        </p:spPr>
      </p:sp>
      <p:sp>
        <p:nvSpPr>
          <p:cNvPr id="356" name="Google Shape;356;p44"/>
          <p:cNvSpPr/>
          <p:nvPr>
            <p:ph idx="18" type="pic"/>
          </p:nvPr>
        </p:nvSpPr>
        <p:spPr>
          <a:xfrm>
            <a:off x="6950627" y="5145716"/>
            <a:ext cx="1091571" cy="1091571"/>
          </a:xfrm>
          <a:prstGeom prst="rect">
            <a:avLst/>
          </a:prstGeom>
          <a:noFill/>
          <a:ln>
            <a:noFill/>
          </a:ln>
        </p:spPr>
      </p:sp>
      <p:sp>
        <p:nvSpPr>
          <p:cNvPr id="357" name="Google Shape;357;p44"/>
          <p:cNvSpPr/>
          <p:nvPr>
            <p:ph idx="19" type="pic"/>
          </p:nvPr>
        </p:nvSpPr>
        <p:spPr>
          <a:xfrm>
            <a:off x="8511197" y="5145716"/>
            <a:ext cx="1091571" cy="1091571"/>
          </a:xfrm>
          <a:prstGeom prst="rect">
            <a:avLst/>
          </a:prstGeom>
          <a:noFill/>
          <a:ln>
            <a:noFill/>
          </a:ln>
        </p:spPr>
      </p:sp>
      <p:sp>
        <p:nvSpPr>
          <p:cNvPr id="358" name="Google Shape;358;p44"/>
          <p:cNvSpPr/>
          <p:nvPr>
            <p:ph idx="20" type="pic"/>
          </p:nvPr>
        </p:nvSpPr>
        <p:spPr>
          <a:xfrm>
            <a:off x="10112094" y="5145716"/>
            <a:ext cx="1091571" cy="1091571"/>
          </a:xfrm>
          <a:prstGeom prst="rect">
            <a:avLst/>
          </a:prstGeom>
          <a:noFill/>
          <a:ln>
            <a:noFill/>
          </a:ln>
        </p:spPr>
      </p:sp>
      <p:sp>
        <p:nvSpPr>
          <p:cNvPr id="359" name="Google Shape;359;p44"/>
          <p:cNvSpPr txBox="1"/>
          <p:nvPr>
            <p:ph idx="1" type="body"/>
          </p:nvPr>
        </p:nvSpPr>
        <p:spPr>
          <a:xfrm>
            <a:off x="671513" y="2550946"/>
            <a:ext cx="3371850" cy="368634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00"/>
              <a:buNone/>
              <a:defRPr b="0" i="0">
                <a:latin typeface="Arial"/>
                <a:ea typeface="Arial"/>
                <a:cs typeface="Arial"/>
                <a:sym typeface="Arial"/>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44"/>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1" name="Google Shape;361;p44"/>
          <p:cNvSpPr txBox="1"/>
          <p:nvPr>
            <p:ph type="title"/>
          </p:nvPr>
        </p:nvSpPr>
        <p:spPr>
          <a:xfrm>
            <a:off x="677334" y="692149"/>
            <a:ext cx="3366029" cy="170815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Заголовок + текст в две колонки">
  <p:cSld name="2_Заголовок + текст в две колонки">
    <p:spTree>
      <p:nvGrpSpPr>
        <p:cNvPr id="70" name="Shape 70"/>
        <p:cNvGrpSpPr/>
        <p:nvPr/>
      </p:nvGrpSpPr>
      <p:grpSpPr>
        <a:xfrm>
          <a:off x="0" y="0"/>
          <a:ext cx="0" cy="0"/>
          <a:chOff x="0" y="0"/>
          <a:chExt cx="0" cy="0"/>
        </a:xfrm>
      </p:grpSpPr>
      <p:sp>
        <p:nvSpPr>
          <p:cNvPr id="71" name="Google Shape;71;p6"/>
          <p:cNvSpPr txBox="1"/>
          <p:nvPr>
            <p:ph idx="1" type="body"/>
          </p:nvPr>
        </p:nvSpPr>
        <p:spPr>
          <a:xfrm>
            <a:off x="677334" y="1773238"/>
            <a:ext cx="5304365"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6"/>
          <p:cNvSpPr txBox="1"/>
          <p:nvPr>
            <p:ph idx="2" type="body"/>
          </p:nvPr>
        </p:nvSpPr>
        <p:spPr>
          <a:xfrm>
            <a:off x="6228824" y="1773239"/>
            <a:ext cx="5304364"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6"/>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sz="1000">
                <a:solidFill>
                  <a:srgbClr val="A6A6A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раздела">
  <p:cSld name="Титульный слайд раздела">
    <p:bg>
      <p:bgPr>
        <a:solidFill>
          <a:schemeClr val="accent1"/>
        </a:solidFill>
      </p:bgPr>
    </p:bg>
    <p:spTree>
      <p:nvGrpSpPr>
        <p:cNvPr id="75" name="Shape 75"/>
        <p:cNvGrpSpPr/>
        <p:nvPr/>
      </p:nvGrpSpPr>
      <p:grpSpPr>
        <a:xfrm>
          <a:off x="0" y="0"/>
          <a:ext cx="0" cy="0"/>
          <a:chOff x="0" y="0"/>
          <a:chExt cx="0" cy="0"/>
        </a:xfrm>
      </p:grpSpPr>
      <p:pic>
        <p:nvPicPr>
          <p:cNvPr id="76" name="Google Shape;76;p7"/>
          <p:cNvPicPr preferRelativeResize="0"/>
          <p:nvPr/>
        </p:nvPicPr>
        <p:blipFill rotWithShape="1">
          <a:blip r:embed="rId2">
            <a:alphaModFix/>
          </a:blip>
          <a:srcRect b="9239" l="0" r="3105" t="4670"/>
          <a:stretch/>
        </p:blipFill>
        <p:spPr>
          <a:xfrm>
            <a:off x="6311900" y="-1"/>
            <a:ext cx="5880100" cy="6858001"/>
          </a:xfrm>
          <a:prstGeom prst="rect">
            <a:avLst/>
          </a:prstGeom>
          <a:noFill/>
          <a:ln>
            <a:noFill/>
          </a:ln>
        </p:spPr>
      </p:pic>
      <p:sp>
        <p:nvSpPr>
          <p:cNvPr id="77" name="Google Shape;77;p7"/>
          <p:cNvSpPr txBox="1"/>
          <p:nvPr>
            <p:ph type="title"/>
          </p:nvPr>
        </p:nvSpPr>
        <p:spPr>
          <a:xfrm>
            <a:off x="603172" y="1119966"/>
            <a:ext cx="4621372" cy="1828193"/>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p:cSld name="Пустой слайд">
    <p:spTree>
      <p:nvGrpSpPr>
        <p:cNvPr id="78" name="Shape 7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текст">
  <p:cSld name="Заголовок + текст">
    <p:spTree>
      <p:nvGrpSpPr>
        <p:cNvPr id="79" name="Shape 79"/>
        <p:cNvGrpSpPr/>
        <p:nvPr/>
      </p:nvGrpSpPr>
      <p:grpSpPr>
        <a:xfrm>
          <a:off x="0" y="0"/>
          <a:ext cx="0" cy="0"/>
          <a:chOff x="0" y="0"/>
          <a:chExt cx="0" cy="0"/>
        </a:xfrm>
      </p:grpSpPr>
      <p:sp>
        <p:nvSpPr>
          <p:cNvPr id="80" name="Google Shape;80;p9"/>
          <p:cNvSpPr txBox="1"/>
          <p:nvPr>
            <p:ph idx="1" type="body"/>
          </p:nvPr>
        </p:nvSpPr>
        <p:spPr>
          <a:xfrm>
            <a:off x="671513" y="1773238"/>
            <a:ext cx="10861675" cy="4464049"/>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1400"/>
              <a:buNone/>
              <a:defRPr sz="1000">
                <a:solidFill>
                  <a:srgbClr val="A6A6A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2 объекта 1">
  <p:cSld name="Заголовок + 2 объекта_1">
    <p:spTree>
      <p:nvGrpSpPr>
        <p:cNvPr id="83" name="Shape 83"/>
        <p:cNvGrpSpPr/>
        <p:nvPr/>
      </p:nvGrpSpPr>
      <p:grpSpPr>
        <a:xfrm>
          <a:off x="0" y="0"/>
          <a:ext cx="0" cy="0"/>
          <a:chOff x="0" y="0"/>
          <a:chExt cx="0" cy="0"/>
        </a:xfrm>
      </p:grpSpPr>
      <p:sp>
        <p:nvSpPr>
          <p:cNvPr id="84" name="Google Shape;84;p10"/>
          <p:cNvSpPr txBox="1"/>
          <p:nvPr>
            <p:ph idx="1" type="body"/>
          </p:nvPr>
        </p:nvSpPr>
        <p:spPr>
          <a:xfrm>
            <a:off x="677332" y="1773238"/>
            <a:ext cx="5317200" cy="442740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rgbClr val="000000"/>
              </a:buClr>
              <a:buSzPts val="1800"/>
              <a:buNone/>
              <a:defRPr/>
            </a:lvl1pPr>
            <a:lvl2pPr indent="-342900" lvl="1" marL="914400" algn="l">
              <a:lnSpc>
                <a:spcPct val="110000"/>
              </a:lnSpc>
              <a:spcBef>
                <a:spcPts val="1000"/>
              </a:spcBef>
              <a:spcAft>
                <a:spcPts val="0"/>
              </a:spcAft>
              <a:buClr>
                <a:srgbClr val="000000"/>
              </a:buClr>
              <a:buSzPts val="1800"/>
              <a:buChar char="•"/>
              <a:defRPr/>
            </a:lvl2pPr>
            <a:lvl3pPr indent="-342900" lvl="2" marL="1371600" algn="l">
              <a:lnSpc>
                <a:spcPct val="110000"/>
              </a:lnSpc>
              <a:spcBef>
                <a:spcPts val="1000"/>
              </a:spcBef>
              <a:spcAft>
                <a:spcPts val="0"/>
              </a:spcAft>
              <a:buClr>
                <a:srgbClr val="000000"/>
              </a:buClr>
              <a:buSzPts val="1800"/>
              <a:buChar char="−"/>
              <a:defRPr/>
            </a:lvl3pPr>
            <a:lvl4pPr indent="-342900" lvl="3" marL="1828800" algn="l">
              <a:lnSpc>
                <a:spcPct val="110000"/>
              </a:lnSpc>
              <a:spcBef>
                <a:spcPts val="1000"/>
              </a:spcBef>
              <a:spcAft>
                <a:spcPts val="0"/>
              </a:spcAft>
              <a:buClr>
                <a:srgbClr val="000000"/>
              </a:buClr>
              <a:buSzPts val="1800"/>
              <a:buChar char="•"/>
              <a:defRPr/>
            </a:lvl4pPr>
            <a:lvl5pPr indent="-342900" lvl="4" marL="2286000" algn="l">
              <a:lnSpc>
                <a:spcPct val="110000"/>
              </a:lnSpc>
              <a:spcBef>
                <a:spcPts val="1000"/>
              </a:spcBef>
              <a:spcAft>
                <a:spcPts val="0"/>
              </a:spcAft>
              <a:buClr>
                <a:srgbClr val="000000"/>
              </a:buClr>
              <a:buSzPts val="1800"/>
              <a:buChar char="•"/>
              <a:defRPr/>
            </a:lvl5pPr>
            <a:lvl6pPr indent="-342900" lvl="5" marL="2743200" algn="l">
              <a:lnSpc>
                <a:spcPct val="110000"/>
              </a:lnSpc>
              <a:spcBef>
                <a:spcPts val="1000"/>
              </a:spcBef>
              <a:spcAft>
                <a:spcPts val="0"/>
              </a:spcAft>
              <a:buClr>
                <a:srgbClr val="000000"/>
              </a:buClr>
              <a:buSzPts val="1800"/>
              <a:buChar char="•"/>
              <a:defRPr/>
            </a:lvl6pPr>
            <a:lvl7pPr indent="-342900" lvl="6" marL="3200400" algn="l">
              <a:lnSpc>
                <a:spcPct val="110000"/>
              </a:lnSpc>
              <a:spcBef>
                <a:spcPts val="1000"/>
              </a:spcBef>
              <a:spcAft>
                <a:spcPts val="0"/>
              </a:spcAft>
              <a:buClr>
                <a:srgbClr val="000000"/>
              </a:buClr>
              <a:buSzPts val="1800"/>
              <a:buChar char="•"/>
              <a:defRPr/>
            </a:lvl7pPr>
            <a:lvl8pPr indent="-342900" lvl="7" marL="3657600" algn="l">
              <a:lnSpc>
                <a:spcPct val="110000"/>
              </a:lnSpc>
              <a:spcBef>
                <a:spcPts val="1000"/>
              </a:spcBef>
              <a:spcAft>
                <a:spcPts val="0"/>
              </a:spcAft>
              <a:buClr>
                <a:srgbClr val="000000"/>
              </a:buClr>
              <a:buSzPts val="1800"/>
              <a:buChar char="•"/>
              <a:defRPr/>
            </a:lvl8pPr>
            <a:lvl9pPr indent="-342900" lvl="8" marL="4114800" algn="l">
              <a:lnSpc>
                <a:spcPct val="110000"/>
              </a:lnSpc>
              <a:spcBef>
                <a:spcPts val="1000"/>
              </a:spcBef>
              <a:spcAft>
                <a:spcPts val="0"/>
              </a:spcAft>
              <a:buClr>
                <a:srgbClr val="000000"/>
              </a:buClr>
              <a:buSzPts val="1800"/>
              <a:buChar char="•"/>
              <a:defRPr/>
            </a:lvl9pPr>
          </a:lstStyle>
          <a:p/>
        </p:txBody>
      </p:sp>
      <p:sp>
        <p:nvSpPr>
          <p:cNvPr id="85" name="Google Shape;85;p10"/>
          <p:cNvSpPr txBox="1"/>
          <p:nvPr>
            <p:ph type="title"/>
          </p:nvPr>
        </p:nvSpPr>
        <p:spPr>
          <a:xfrm>
            <a:off x="677332" y="692150"/>
            <a:ext cx="10855800" cy="6441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86" name="Google Shape;86;p10"/>
          <p:cNvSpPr txBox="1"/>
          <p:nvPr>
            <p:ph idx="12" type="sldNum"/>
          </p:nvPr>
        </p:nvSpPr>
        <p:spPr>
          <a:xfrm>
            <a:off x="8463946" y="6221731"/>
            <a:ext cx="2736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ru-RU"/>
              <a:t>‹#›</a:t>
            </a:fld>
            <a:endParaRPr sz="1400">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600"/>
              <a:buFont typeface="Play"/>
              <a:buNone/>
              <a:defRPr b="0" i="0" sz="3600" u="none" cap="none" strike="noStrike">
                <a:solidFill>
                  <a:schemeClr val="dk2"/>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58813" y="1773238"/>
            <a:ext cx="10855852" cy="4464049"/>
          </a:xfrm>
          <a:prstGeom prst="rect">
            <a:avLst/>
          </a:prstGeom>
          <a:noFill/>
          <a:ln>
            <a:noFill/>
          </a:ln>
        </p:spPr>
        <p:txBody>
          <a:bodyPr anchorCtr="0" anchor="t" bIns="0" lIns="0" spcFirstLastPara="1" rIns="0" wrap="square" tIns="0">
            <a:normAutofit/>
          </a:bodyPr>
          <a:lstStyle>
            <a:lvl1pPr indent="-228600" lvl="0" marL="45720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17500" lvl="1" marL="914400" marR="0" rtl="0" algn="l">
              <a:lnSpc>
                <a:spcPct val="110000"/>
              </a:lnSpc>
              <a:spcBef>
                <a:spcPts val="5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11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A6A6A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grpSp>
        <p:nvGrpSpPr>
          <p:cNvPr id="13" name="Google Shape;13;p1"/>
          <p:cNvGrpSpPr/>
          <p:nvPr/>
        </p:nvGrpSpPr>
        <p:grpSpPr>
          <a:xfrm>
            <a:off x="0" y="-114752"/>
            <a:ext cx="12188148" cy="64309"/>
            <a:chOff x="0" y="1773238"/>
            <a:chExt cx="12188148" cy="735184"/>
          </a:xfrm>
        </p:grpSpPr>
        <p:cxnSp>
          <p:nvCxnSpPr>
            <p:cNvPr id="14" name="Google Shape;14;p1"/>
            <p:cNvCxnSpPr/>
            <p:nvPr/>
          </p:nvCxnSpPr>
          <p:spPr>
            <a:xfrm>
              <a:off x="0"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5" name="Google Shape;15;p1"/>
            <p:cNvCxnSpPr/>
            <p:nvPr/>
          </p:nvCxnSpPr>
          <p:spPr>
            <a:xfrm>
              <a:off x="677119"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6" name="Google Shape;16;p1"/>
            <p:cNvCxnSpPr/>
            <p:nvPr/>
          </p:nvCxnSpPr>
          <p:spPr>
            <a:xfrm>
              <a:off x="1354238"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7" name="Google Shape;17;p1"/>
            <p:cNvCxnSpPr/>
            <p:nvPr/>
          </p:nvCxnSpPr>
          <p:spPr>
            <a:xfrm>
              <a:off x="2031357"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8" name="Google Shape;18;p1"/>
            <p:cNvCxnSpPr/>
            <p:nvPr/>
          </p:nvCxnSpPr>
          <p:spPr>
            <a:xfrm>
              <a:off x="2708476"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9" name="Google Shape;19;p1"/>
            <p:cNvCxnSpPr/>
            <p:nvPr/>
          </p:nvCxnSpPr>
          <p:spPr>
            <a:xfrm>
              <a:off x="3385595"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0" name="Google Shape;20;p1"/>
            <p:cNvCxnSpPr/>
            <p:nvPr/>
          </p:nvCxnSpPr>
          <p:spPr>
            <a:xfrm>
              <a:off x="4062714"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1" name="Google Shape;21;p1"/>
            <p:cNvCxnSpPr/>
            <p:nvPr/>
          </p:nvCxnSpPr>
          <p:spPr>
            <a:xfrm>
              <a:off x="4739833"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2" name="Google Shape;22;p1"/>
            <p:cNvCxnSpPr/>
            <p:nvPr/>
          </p:nvCxnSpPr>
          <p:spPr>
            <a:xfrm>
              <a:off x="5416952"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3" name="Google Shape;23;p1"/>
            <p:cNvCxnSpPr/>
            <p:nvPr/>
          </p:nvCxnSpPr>
          <p:spPr>
            <a:xfrm>
              <a:off x="6094071"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4" name="Google Shape;24;p1"/>
            <p:cNvCxnSpPr/>
            <p:nvPr/>
          </p:nvCxnSpPr>
          <p:spPr>
            <a:xfrm>
              <a:off x="6771190"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5" name="Google Shape;25;p1"/>
            <p:cNvCxnSpPr/>
            <p:nvPr/>
          </p:nvCxnSpPr>
          <p:spPr>
            <a:xfrm>
              <a:off x="7448309"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6" name="Google Shape;26;p1"/>
            <p:cNvCxnSpPr/>
            <p:nvPr/>
          </p:nvCxnSpPr>
          <p:spPr>
            <a:xfrm>
              <a:off x="8125428"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7" name="Google Shape;27;p1"/>
            <p:cNvCxnSpPr/>
            <p:nvPr/>
          </p:nvCxnSpPr>
          <p:spPr>
            <a:xfrm>
              <a:off x="8802547"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8" name="Google Shape;28;p1"/>
            <p:cNvCxnSpPr/>
            <p:nvPr/>
          </p:nvCxnSpPr>
          <p:spPr>
            <a:xfrm>
              <a:off x="9479666"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9" name="Google Shape;29;p1"/>
            <p:cNvCxnSpPr/>
            <p:nvPr/>
          </p:nvCxnSpPr>
          <p:spPr>
            <a:xfrm>
              <a:off x="10156785"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0" name="Google Shape;30;p1"/>
            <p:cNvCxnSpPr/>
            <p:nvPr/>
          </p:nvCxnSpPr>
          <p:spPr>
            <a:xfrm>
              <a:off x="10833904"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1" name="Google Shape;31;p1"/>
            <p:cNvCxnSpPr/>
            <p:nvPr/>
          </p:nvCxnSpPr>
          <p:spPr>
            <a:xfrm>
              <a:off x="11511023"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2" name="Google Shape;32;p1"/>
            <p:cNvCxnSpPr/>
            <p:nvPr/>
          </p:nvCxnSpPr>
          <p:spPr>
            <a:xfrm>
              <a:off x="12188148" y="1773238"/>
              <a:ext cx="0" cy="735184"/>
            </a:xfrm>
            <a:prstGeom prst="straightConnector1">
              <a:avLst/>
            </a:prstGeom>
            <a:noFill/>
            <a:ln cap="flat" cmpd="sng" w="9525">
              <a:solidFill>
                <a:srgbClr val="7F7F7F"/>
              </a:solidFill>
              <a:prstDash val="solid"/>
              <a:miter lim="800000"/>
              <a:headEnd len="sm" w="sm" type="none"/>
              <a:tailEnd len="sm" w="sm" type="none"/>
            </a:ln>
          </p:spPr>
        </p:cxnSp>
      </p:grpSp>
      <p:grpSp>
        <p:nvGrpSpPr>
          <p:cNvPr id="33" name="Google Shape;33;p1"/>
          <p:cNvGrpSpPr/>
          <p:nvPr/>
        </p:nvGrpSpPr>
        <p:grpSpPr>
          <a:xfrm>
            <a:off x="-3" y="6987088"/>
            <a:ext cx="12188148" cy="64309"/>
            <a:chOff x="0" y="1773238"/>
            <a:chExt cx="12188148" cy="735184"/>
          </a:xfrm>
        </p:grpSpPr>
        <p:cxnSp>
          <p:nvCxnSpPr>
            <p:cNvPr id="34" name="Google Shape;34;p1"/>
            <p:cNvCxnSpPr/>
            <p:nvPr/>
          </p:nvCxnSpPr>
          <p:spPr>
            <a:xfrm>
              <a:off x="0"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5" name="Google Shape;35;p1"/>
            <p:cNvCxnSpPr/>
            <p:nvPr/>
          </p:nvCxnSpPr>
          <p:spPr>
            <a:xfrm>
              <a:off x="677119"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6" name="Google Shape;36;p1"/>
            <p:cNvCxnSpPr/>
            <p:nvPr/>
          </p:nvCxnSpPr>
          <p:spPr>
            <a:xfrm>
              <a:off x="1354238"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7" name="Google Shape;37;p1"/>
            <p:cNvCxnSpPr/>
            <p:nvPr/>
          </p:nvCxnSpPr>
          <p:spPr>
            <a:xfrm>
              <a:off x="2031357"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8" name="Google Shape;38;p1"/>
            <p:cNvCxnSpPr/>
            <p:nvPr/>
          </p:nvCxnSpPr>
          <p:spPr>
            <a:xfrm>
              <a:off x="2708476"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9" name="Google Shape;39;p1"/>
            <p:cNvCxnSpPr/>
            <p:nvPr/>
          </p:nvCxnSpPr>
          <p:spPr>
            <a:xfrm>
              <a:off x="3385595"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0" name="Google Shape;40;p1"/>
            <p:cNvCxnSpPr/>
            <p:nvPr/>
          </p:nvCxnSpPr>
          <p:spPr>
            <a:xfrm>
              <a:off x="4062714"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1" name="Google Shape;41;p1"/>
            <p:cNvCxnSpPr/>
            <p:nvPr/>
          </p:nvCxnSpPr>
          <p:spPr>
            <a:xfrm>
              <a:off x="4739833"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2" name="Google Shape;42;p1"/>
            <p:cNvCxnSpPr/>
            <p:nvPr/>
          </p:nvCxnSpPr>
          <p:spPr>
            <a:xfrm>
              <a:off x="5416952"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3" name="Google Shape;43;p1"/>
            <p:cNvCxnSpPr/>
            <p:nvPr/>
          </p:nvCxnSpPr>
          <p:spPr>
            <a:xfrm>
              <a:off x="6094071"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4" name="Google Shape;44;p1"/>
            <p:cNvCxnSpPr/>
            <p:nvPr/>
          </p:nvCxnSpPr>
          <p:spPr>
            <a:xfrm>
              <a:off x="6771190"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5" name="Google Shape;45;p1"/>
            <p:cNvCxnSpPr/>
            <p:nvPr/>
          </p:nvCxnSpPr>
          <p:spPr>
            <a:xfrm>
              <a:off x="7448309"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6" name="Google Shape;46;p1"/>
            <p:cNvCxnSpPr/>
            <p:nvPr/>
          </p:nvCxnSpPr>
          <p:spPr>
            <a:xfrm>
              <a:off x="8125428"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7" name="Google Shape;47;p1"/>
            <p:cNvCxnSpPr/>
            <p:nvPr/>
          </p:nvCxnSpPr>
          <p:spPr>
            <a:xfrm>
              <a:off x="8802547"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8" name="Google Shape;48;p1"/>
            <p:cNvCxnSpPr/>
            <p:nvPr/>
          </p:nvCxnSpPr>
          <p:spPr>
            <a:xfrm>
              <a:off x="9479666"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9" name="Google Shape;49;p1"/>
            <p:cNvCxnSpPr/>
            <p:nvPr/>
          </p:nvCxnSpPr>
          <p:spPr>
            <a:xfrm>
              <a:off x="10156785"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50" name="Google Shape;50;p1"/>
            <p:cNvCxnSpPr/>
            <p:nvPr/>
          </p:nvCxnSpPr>
          <p:spPr>
            <a:xfrm>
              <a:off x="10833904"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51" name="Google Shape;51;p1"/>
            <p:cNvCxnSpPr/>
            <p:nvPr/>
          </p:nvCxnSpPr>
          <p:spPr>
            <a:xfrm>
              <a:off x="11511023"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52" name="Google Shape;52;p1"/>
            <p:cNvCxnSpPr/>
            <p:nvPr/>
          </p:nvCxnSpPr>
          <p:spPr>
            <a:xfrm>
              <a:off x="12188148" y="1773238"/>
              <a:ext cx="0" cy="735184"/>
            </a:xfrm>
            <a:prstGeom prst="straightConnector1">
              <a:avLst/>
            </a:prstGeom>
            <a:noFill/>
            <a:ln cap="flat" cmpd="sng" w="9525">
              <a:solidFill>
                <a:srgbClr val="7F7F7F"/>
              </a:solidFill>
              <a:prstDash val="solid"/>
              <a:miter lim="800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15">
          <p15:clr>
            <a:srgbClr val="FDE53C"/>
          </p15:clr>
        </p15:guide>
        <p15:guide id="2" pos="7265">
          <p15:clr>
            <a:srgbClr val="FDE53C"/>
          </p15:clr>
        </p15:guide>
        <p15:guide id="3" orient="horz" pos="3906">
          <p15:clr>
            <a:srgbClr val="FDE53C"/>
          </p15:clr>
        </p15:guide>
        <p15:guide id="4" pos="5110">
          <p15:clr>
            <a:srgbClr val="FDE53C"/>
          </p15:clr>
        </p15:guide>
        <p15:guide id="5" pos="2547">
          <p15:clr>
            <a:srgbClr val="FDE53C"/>
          </p15:clr>
        </p15:guide>
        <p15:guide id="6" pos="3840">
          <p15:clr>
            <a:srgbClr val="FDE53C"/>
          </p15:clr>
        </p15:guide>
        <p15:guide id="7" orient="horz" pos="436">
          <p15:clr>
            <a:srgbClr val="FDE53C"/>
          </p15:clr>
        </p15:guide>
        <p15:guide id="8" orient="horz" pos="1117">
          <p15:clr>
            <a:srgbClr val="FDE53C"/>
          </p15:clr>
        </p15:guide>
        <p15:guide id="9" pos="2116">
          <p15:clr>
            <a:srgbClr val="FDE53C"/>
          </p15:clr>
        </p15:guide>
        <p15:guide id="10" pos="5541">
          <p15:clr>
            <a:srgbClr val="FDE53C"/>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hyperlink" Target="https://console.firebase.google.com/" TargetMode="Externa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3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txBox="1"/>
          <p:nvPr>
            <p:ph idx="1" type="body"/>
          </p:nvPr>
        </p:nvSpPr>
        <p:spPr>
          <a:xfrm>
            <a:off x="658813" y="3639110"/>
            <a:ext cx="10223400" cy="554100"/>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chemeClr val="lt1"/>
              </a:buClr>
              <a:buSzPts val="2000"/>
              <a:buFont typeface="Arial"/>
              <a:buNone/>
            </a:pPr>
            <a:r>
              <a:rPr lang="ru-RU"/>
              <a:t>Владиславов Андрей</a:t>
            </a:r>
            <a:endParaRPr/>
          </a:p>
          <a:p>
            <a:pPr indent="0" lvl="0" marL="0" marR="0" rtl="0" algn="l">
              <a:lnSpc>
                <a:spcPct val="90000"/>
              </a:lnSpc>
              <a:spcBef>
                <a:spcPts val="0"/>
              </a:spcBef>
              <a:spcAft>
                <a:spcPts val="0"/>
              </a:spcAft>
              <a:buClr>
                <a:schemeClr val="lt1"/>
              </a:buClr>
              <a:buSzPts val="2000"/>
              <a:buFont typeface="Arial"/>
              <a:buNone/>
            </a:pPr>
            <a:r>
              <a:rPr lang="ru-RU"/>
              <a:t>Осень 2024</a:t>
            </a:r>
            <a:endParaRPr/>
          </a:p>
        </p:txBody>
      </p:sp>
      <p:sp>
        <p:nvSpPr>
          <p:cNvPr id="367" name="Google Shape;367;p45"/>
          <p:cNvSpPr txBox="1"/>
          <p:nvPr>
            <p:ph type="title"/>
          </p:nvPr>
        </p:nvSpPr>
        <p:spPr>
          <a:xfrm>
            <a:off x="622300" y="699321"/>
            <a:ext cx="10220400" cy="25212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t>Фоновая работа, уведомления</a:t>
            </a:r>
            <a:br>
              <a:rPr lang="ru-RU"/>
            </a:br>
            <a:br>
              <a:rPr lang="ru-RU" sz="1000"/>
            </a:br>
            <a:r>
              <a:rPr lang="ru-RU" sz="4000"/>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Создать группы (не обязательно)</a:t>
            </a:r>
            <a:endParaRPr/>
          </a:p>
        </p:txBody>
      </p:sp>
      <p:sp>
        <p:nvSpPr>
          <p:cNvPr id="440" name="Google Shape;440;p54"/>
          <p:cNvSpPr txBox="1"/>
          <p:nvPr/>
        </p:nvSpPr>
        <p:spPr>
          <a:xfrm>
            <a:off x="344700" y="1641050"/>
            <a:ext cx="57513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manager = NotificationManagerCompat.from(context)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Получить группу</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if</a:t>
            </a:r>
            <a:r>
              <a:rPr b="0" i="0" lang="ru-RU" sz="1050" u="none" cap="none" strike="noStrike">
                <a:solidFill>
                  <a:srgbClr val="37474F"/>
                </a:solidFill>
                <a:latin typeface="Roboto Mono"/>
                <a:ea typeface="Roboto Mono"/>
                <a:cs typeface="Roboto Mono"/>
                <a:sym typeface="Roboto Mono"/>
              </a:rPr>
              <a:t> (manager.getNotificationChannelGroup(id) != </a:t>
            </a:r>
            <a:r>
              <a:rPr b="0" i="0" lang="ru-RU" sz="1050" u="none" cap="none" strike="noStrike">
                <a:solidFill>
                  <a:srgbClr val="3F51B5"/>
                </a:solidFill>
                <a:latin typeface="Roboto Mono"/>
                <a:ea typeface="Roboto Mono"/>
                <a:cs typeface="Roboto Mono"/>
                <a:sym typeface="Roboto Mono"/>
              </a:rPr>
              <a:t>null</a:t>
            </a: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return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builder = NotificationChannelGroupCompat.Builder(id).apply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setName(title)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Создать группу</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manager.createNotificationChannelGroup(builder.build())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Удалить группу</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manager.deleteNotificationChannelGroup(id)</a:t>
            </a:r>
            <a:endParaRPr b="0" i="0" sz="1050" u="none" cap="none" strike="noStrike">
              <a:solidFill>
                <a:srgbClr val="37474F"/>
              </a:solidFill>
              <a:latin typeface="Roboto Mono"/>
              <a:ea typeface="Roboto Mono"/>
              <a:cs typeface="Roboto Mono"/>
              <a:sym typeface="Roboto Mono"/>
            </a:endParaRPr>
          </a:p>
        </p:txBody>
      </p:sp>
      <p:pic>
        <p:nvPicPr>
          <p:cNvPr id="441" name="Google Shape;441;p54"/>
          <p:cNvPicPr preferRelativeResize="0"/>
          <p:nvPr/>
        </p:nvPicPr>
        <p:blipFill rotWithShape="1">
          <a:blip r:embed="rId3">
            <a:alphaModFix/>
          </a:blip>
          <a:srcRect b="0" l="0" r="0" t="0"/>
          <a:stretch/>
        </p:blipFill>
        <p:spPr>
          <a:xfrm>
            <a:off x="8170900" y="1641050"/>
            <a:ext cx="2934535" cy="5216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solidFill>
                  <a:schemeClr val="dk2"/>
                </a:solidFill>
              </a:rPr>
              <a:t>Создать каналы</a:t>
            </a:r>
            <a:endParaRPr/>
          </a:p>
        </p:txBody>
      </p:sp>
      <p:pic>
        <p:nvPicPr>
          <p:cNvPr id="448" name="Google Shape;448;p55"/>
          <p:cNvPicPr preferRelativeResize="0"/>
          <p:nvPr/>
        </p:nvPicPr>
        <p:blipFill rotWithShape="1">
          <a:blip r:embed="rId3">
            <a:alphaModFix/>
          </a:blip>
          <a:srcRect b="0" l="0" r="0" t="0"/>
          <a:stretch/>
        </p:blipFill>
        <p:spPr>
          <a:xfrm>
            <a:off x="8170900" y="1641050"/>
            <a:ext cx="2934535" cy="5216952"/>
          </a:xfrm>
          <a:prstGeom prst="rect">
            <a:avLst/>
          </a:prstGeom>
          <a:noFill/>
          <a:ln>
            <a:noFill/>
          </a:ln>
        </p:spPr>
      </p:pic>
      <p:sp>
        <p:nvSpPr>
          <p:cNvPr id="449" name="Google Shape;449;p55"/>
          <p:cNvSpPr txBox="1"/>
          <p:nvPr/>
        </p:nvSpPr>
        <p:spPr>
          <a:xfrm>
            <a:off x="366350" y="1641050"/>
            <a:ext cx="67743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manager = NotificationManagerCompat.from(context)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Получить канал</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if</a:t>
            </a:r>
            <a:r>
              <a:rPr b="0" i="0" lang="ru-RU" sz="1050" u="none" cap="none" strike="noStrike">
                <a:solidFill>
                  <a:srgbClr val="37474F"/>
                </a:solidFill>
                <a:latin typeface="Roboto Mono"/>
                <a:ea typeface="Roboto Mono"/>
                <a:cs typeface="Roboto Mono"/>
                <a:sym typeface="Roboto Mono"/>
              </a:rPr>
              <a:t> (manager.getNotificationChannel(id) != </a:t>
            </a:r>
            <a:r>
              <a:rPr b="0" i="0" lang="ru-RU" sz="1050" u="none" cap="none" strike="noStrike">
                <a:solidFill>
                  <a:srgbClr val="3F51B5"/>
                </a:solidFill>
                <a:latin typeface="Roboto Mono"/>
                <a:ea typeface="Roboto Mono"/>
                <a:cs typeface="Roboto Mono"/>
                <a:sym typeface="Roboto Mono"/>
              </a:rPr>
              <a:t>null</a:t>
            </a: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return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builder = NotificationChannelCompat.Builder(id, importance).apply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setName(title)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setDescription(description)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setGroup(groupId)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Создать канал</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manager.createNotificationChannel(builder.build())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Удалить канал</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manager.deleteNotificationChannel(id)</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Получить разрешение</a:t>
            </a:r>
            <a:endParaRPr/>
          </a:p>
        </p:txBody>
      </p:sp>
      <p:sp>
        <p:nvSpPr>
          <p:cNvPr id="456" name="Google Shape;456;p56"/>
          <p:cNvSpPr txBox="1"/>
          <p:nvPr/>
        </p:nvSpPr>
        <p:spPr>
          <a:xfrm>
            <a:off x="365300" y="1196050"/>
            <a:ext cx="5987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С Android 13 нужно запрашивать разрешение на показ уведомлений</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&lt;uses-permission android:name=</a:t>
            </a:r>
            <a:r>
              <a:rPr b="0" i="0" lang="ru-RU" sz="1050" u="none" cap="none" strike="noStrike">
                <a:solidFill>
                  <a:srgbClr val="388E3C"/>
                </a:solidFill>
                <a:latin typeface="Roboto Mono"/>
                <a:ea typeface="Roboto Mono"/>
                <a:cs typeface="Roboto Mono"/>
                <a:sym typeface="Roboto Mono"/>
              </a:rPr>
              <a:t>"android.permission.POST_NOTIFICATIONS"</a:t>
            </a:r>
            <a:r>
              <a:rPr b="0" i="0" lang="ru-RU" sz="1050" u="none" cap="none" strike="noStrike">
                <a:solidFill>
                  <a:srgbClr val="37474F"/>
                </a:solidFill>
                <a:latin typeface="Roboto Mono"/>
                <a:ea typeface="Roboto Mono"/>
                <a:cs typeface="Roboto Mono"/>
                <a:sym typeface="Roboto Mono"/>
              </a:rPr>
              <a:t>/&gt;</a:t>
            </a:r>
            <a:endParaRPr b="0" i="0" sz="1050" u="none" cap="none" strike="noStrike">
              <a:solidFill>
                <a:srgbClr val="37474F"/>
              </a:solidFill>
              <a:latin typeface="Roboto Mono"/>
              <a:ea typeface="Roboto Mono"/>
              <a:cs typeface="Roboto Mono"/>
              <a:sym typeface="Roboto Mono"/>
            </a:endParaRPr>
          </a:p>
        </p:txBody>
      </p:sp>
      <p:sp>
        <p:nvSpPr>
          <p:cNvPr id="457" name="Google Shape;457;p56"/>
          <p:cNvSpPr txBox="1"/>
          <p:nvPr/>
        </p:nvSpPr>
        <p:spPr>
          <a:xfrm>
            <a:off x="365300" y="1703950"/>
            <a:ext cx="11662500" cy="503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 MainActivity : AppCompatActivity()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protected</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notificationPermissionLauncher = registerForActivityResult(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ActivityResultContracts.RequestPermission(),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::proceedNotificationPermission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requestPermission(activity: Activity)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if</a:t>
            </a:r>
            <a:r>
              <a:rPr b="0" i="0" lang="ru-RU" sz="1050" u="none" cap="none" strike="noStrike">
                <a:solidFill>
                  <a:srgbClr val="37474F"/>
                </a:solidFill>
                <a:latin typeface="Roboto Mono"/>
                <a:ea typeface="Roboto Mono"/>
                <a:cs typeface="Roboto Mono"/>
                <a:sym typeface="Roboto Mono"/>
              </a:rPr>
              <a:t> (Build.VERSION.SDK_INT &lt; Build.VERSION_CODES.TIRAMISU)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Текущая версия Android не требует разрешение для показа уведомлений</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return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if</a:t>
            </a:r>
            <a:r>
              <a:rPr b="0" i="0" lang="ru-RU" sz="1050" u="none" cap="none" strike="noStrike">
                <a:solidFill>
                  <a:srgbClr val="37474F"/>
                </a:solidFill>
                <a:latin typeface="Roboto Mono"/>
                <a:ea typeface="Roboto Mono"/>
                <a:cs typeface="Roboto Mono"/>
                <a:sym typeface="Roboto Mono"/>
              </a:rPr>
              <a:t> (ContextCompat.checkSelfPermission(activity, Manifest.permission.POST_NOTIFICATIONS) == PackageManager.PERMISSION_GRANTED)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Разрешение уже выдано</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return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if</a:t>
            </a:r>
            <a:r>
              <a:rPr b="0" i="0" lang="ru-RU" sz="1050" u="none" cap="none" strike="noStrike">
                <a:solidFill>
                  <a:srgbClr val="37474F"/>
                </a:solidFill>
                <a:latin typeface="Roboto Mono"/>
                <a:ea typeface="Roboto Mono"/>
                <a:cs typeface="Roboto Mono"/>
                <a:sym typeface="Roboto Mono"/>
              </a:rPr>
              <a:t> (ActivityCompat.shouldShowRequestPermissionRationale(activity, Manifest.permission.POST_NOTIFICATIONS))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Означает что пользователь уже видел предложение дать разрешение, но отказался.</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Google рекомендует не донимать пользователя таким вопросом</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return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notificationPermissionLauncher.launch(Manifest.permission.POST_NOTIFICATIONS)</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protected</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proceedNotificationPermission(isGranted: Boolean)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7"/>
          <p:cNvPicPr preferRelativeResize="0"/>
          <p:nvPr/>
        </p:nvPicPr>
        <p:blipFill rotWithShape="1">
          <a:blip r:embed="rId3">
            <a:alphaModFix/>
          </a:blip>
          <a:srcRect b="0" l="0" r="0" t="0"/>
          <a:stretch/>
        </p:blipFill>
        <p:spPr>
          <a:xfrm>
            <a:off x="8295825" y="1642675"/>
            <a:ext cx="2933650" cy="5215325"/>
          </a:xfrm>
          <a:prstGeom prst="rect">
            <a:avLst/>
          </a:prstGeom>
          <a:noFill/>
          <a:ln>
            <a:noFill/>
          </a:ln>
        </p:spPr>
      </p:pic>
      <p:sp>
        <p:nvSpPr>
          <p:cNvPr id="464" name="Google Shape;464;p57"/>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Показать уведомление</a:t>
            </a:r>
            <a:endParaRPr/>
          </a:p>
        </p:txBody>
      </p:sp>
      <p:sp>
        <p:nvSpPr>
          <p:cNvPr id="465" name="Google Shape;465;p57"/>
          <p:cNvSpPr txBox="1"/>
          <p:nvPr/>
        </p:nvSpPr>
        <p:spPr>
          <a:xfrm>
            <a:off x="375200" y="1336250"/>
            <a:ext cx="9948300" cy="480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F51B5"/>
                </a:solidFill>
                <a:latin typeface="Roboto Mono"/>
                <a:ea typeface="Roboto Mono"/>
                <a:cs typeface="Roboto Mono"/>
                <a:sym typeface="Roboto Mono"/>
              </a:rPr>
              <a:t>if</a:t>
            </a:r>
            <a:r>
              <a:rPr b="0" i="0" lang="ru-RU" sz="1000" u="none" cap="none" strike="noStrike">
                <a:solidFill>
                  <a:srgbClr val="37474F"/>
                </a:solidFill>
                <a:latin typeface="Roboto Mono"/>
                <a:ea typeface="Roboto Mono"/>
                <a:cs typeface="Roboto Mono"/>
                <a:sym typeface="Roboto Mono"/>
              </a:rPr>
              <a:t> (ActivityCompat.checkSelfPermission(context, Manifest.permission.POST_NOTIFICATIONS) != PackageManager.PERMISSION_GRANTED)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D81B60"/>
                </a:solidFill>
                <a:latin typeface="Roboto Mono"/>
                <a:ea typeface="Roboto Mono"/>
                <a:cs typeface="Roboto Mono"/>
                <a:sym typeface="Roboto Mono"/>
              </a:rPr>
              <a:t>// Разрешения нет</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3F51B5"/>
                </a:solidFill>
                <a:latin typeface="Roboto Mono"/>
                <a:ea typeface="Roboto Mono"/>
                <a:cs typeface="Roboto Mono"/>
                <a:sym typeface="Roboto Mono"/>
              </a:rPr>
              <a:t>return</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F51B5"/>
                </a:solidFill>
                <a:latin typeface="Roboto Mono"/>
                <a:ea typeface="Roboto Mono"/>
                <a:cs typeface="Roboto Mono"/>
                <a:sym typeface="Roboto Mono"/>
              </a:rPr>
              <a:t>val</a:t>
            </a:r>
            <a:r>
              <a:rPr b="0" i="0" lang="ru-RU" sz="1000" u="none" cap="none" strike="noStrike">
                <a:solidFill>
                  <a:srgbClr val="37474F"/>
                </a:solidFill>
                <a:latin typeface="Roboto Mono"/>
                <a:ea typeface="Roboto Mono"/>
                <a:cs typeface="Roboto Mono"/>
                <a:sym typeface="Roboto Mono"/>
              </a:rPr>
              <a:t> builder = NotificationCompat.Builder(context, channelId).apply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priority = NotificationCompat.PRIORITY_DEFAULT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setSmallIcon(R.mipmap.ic_notification)</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setContentTitle(</a:t>
            </a:r>
            <a:r>
              <a:rPr b="0" i="0" lang="ru-RU" sz="1000" u="none" cap="none" strike="noStrike">
                <a:solidFill>
                  <a:srgbClr val="388E3C"/>
                </a:solidFill>
                <a:latin typeface="Roboto Mono"/>
                <a:ea typeface="Roboto Mono"/>
                <a:cs typeface="Roboto Mono"/>
                <a:sym typeface="Roboto Mono"/>
              </a:rPr>
              <a:t>"Title"</a:t>
            </a:r>
            <a:r>
              <a:rPr b="0" i="0" lang="ru-RU" sz="1000" u="none" cap="none" strike="noStrike">
                <a:solidFill>
                  <a:srgbClr val="37474F"/>
                </a:solidFill>
                <a:latin typeface="Roboto Mono"/>
                <a:ea typeface="Roboto Mono"/>
                <a:cs typeface="Roboto Mono"/>
                <a:sym typeface="Roboto Mono"/>
              </a:rPr>
              <a: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setContentText(</a:t>
            </a:r>
            <a:r>
              <a:rPr b="0" i="0" lang="ru-RU" sz="1000" u="none" cap="none" strike="noStrike">
                <a:solidFill>
                  <a:srgbClr val="388E3C"/>
                </a:solidFill>
                <a:latin typeface="Roboto Mono"/>
                <a:ea typeface="Roboto Mono"/>
                <a:cs typeface="Roboto Mono"/>
                <a:sym typeface="Roboto Mono"/>
              </a:rPr>
              <a:t>"Content"</a:t>
            </a:r>
            <a:r>
              <a:rPr b="0" i="0" lang="ru-RU" sz="1000" u="none" cap="none" strike="noStrike">
                <a:solidFill>
                  <a:srgbClr val="37474F"/>
                </a:solidFill>
                <a:latin typeface="Roboto Mono"/>
                <a:ea typeface="Roboto Mono"/>
                <a:cs typeface="Roboto Mono"/>
                <a:sym typeface="Roboto Mono"/>
              </a:rPr>
              <a: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setGroup(groupId)</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D81B60"/>
                </a:solidFill>
                <a:latin typeface="Roboto Mono"/>
                <a:ea typeface="Roboto Mono"/>
                <a:cs typeface="Roboto Mono"/>
                <a:sym typeface="Roboto Mono"/>
              </a:rPr>
              <a:t>// Не “смахиваемый”</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setOngoing(</a:t>
            </a:r>
            <a:r>
              <a:rPr b="0" i="0" lang="ru-RU" sz="1000" u="none" cap="none" strike="noStrike">
                <a:solidFill>
                  <a:srgbClr val="3F51B5"/>
                </a:solidFill>
                <a:latin typeface="Roboto Mono"/>
                <a:ea typeface="Roboto Mono"/>
                <a:cs typeface="Roboto Mono"/>
                <a:sym typeface="Roboto Mono"/>
              </a:rPr>
              <a:t>true</a:t>
            </a:r>
            <a:r>
              <a:rPr b="0" i="0" lang="ru-RU" sz="1000" u="none" cap="none" strike="noStrike">
                <a:solidFill>
                  <a:srgbClr val="37474F"/>
                </a:solidFill>
                <a:latin typeface="Roboto Mono"/>
                <a:ea typeface="Roboto Mono"/>
                <a:cs typeface="Roboto Mono"/>
                <a:sym typeface="Roboto Mono"/>
              </a:rPr>
              <a: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D81B60"/>
                </a:solidFill>
                <a:latin typeface="Roboto Mono"/>
                <a:ea typeface="Roboto Mono"/>
                <a:cs typeface="Roboto Mono"/>
                <a:sym typeface="Roboto Mono"/>
              </a:rPr>
              <a:t>// Добавить кнопку</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3F51B5"/>
                </a:solidFill>
                <a:latin typeface="Roboto Mono"/>
                <a:ea typeface="Roboto Mono"/>
                <a:cs typeface="Roboto Mono"/>
                <a:sym typeface="Roboto Mono"/>
              </a:rPr>
              <a:t>val</a:t>
            </a:r>
            <a:r>
              <a:rPr b="0" i="0" lang="ru-RU" sz="1000" u="none" cap="none" strike="noStrike">
                <a:solidFill>
                  <a:srgbClr val="37474F"/>
                </a:solidFill>
                <a:latin typeface="Roboto Mono"/>
                <a:ea typeface="Roboto Mono"/>
                <a:cs typeface="Roboto Mono"/>
                <a:sym typeface="Roboto Mono"/>
              </a:rPr>
              <a:t> actionIntent: Intent =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3F51B5"/>
                </a:solidFill>
                <a:latin typeface="Roboto Mono"/>
                <a:ea typeface="Roboto Mono"/>
                <a:cs typeface="Roboto Mono"/>
                <a:sym typeface="Roboto Mono"/>
              </a:rPr>
              <a:t>val</a:t>
            </a:r>
            <a:r>
              <a:rPr b="0" i="0" lang="ru-RU" sz="1000" u="none" cap="none" strike="noStrike">
                <a:solidFill>
                  <a:srgbClr val="37474F"/>
                </a:solidFill>
                <a:latin typeface="Roboto Mono"/>
                <a:ea typeface="Roboto Mono"/>
                <a:cs typeface="Roboto Mono"/>
                <a:sym typeface="Roboto Mono"/>
              </a:rPr>
              <a:t> actionPendingIntent: PendingIntent =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addAction(</a:t>
            </a:r>
            <a:r>
              <a:rPr b="0" i="0" lang="ru-RU" sz="1000" u="none" cap="none" strike="noStrike">
                <a:solidFill>
                  <a:srgbClr val="C53929"/>
                </a:solidFill>
                <a:latin typeface="Roboto Mono"/>
                <a:ea typeface="Roboto Mono"/>
                <a:cs typeface="Roboto Mono"/>
                <a:sym typeface="Roboto Mono"/>
              </a:rPr>
              <a:t>0</a:t>
            </a:r>
            <a:r>
              <a:rPr b="0" i="0" lang="ru-RU" sz="1000" u="none" cap="none" strike="noStrike">
                <a:solidFill>
                  <a:srgbClr val="37474F"/>
                </a:solidFill>
                <a:latin typeface="Roboto Mono"/>
                <a:ea typeface="Roboto Mono"/>
                <a:cs typeface="Roboto Mono"/>
                <a:sym typeface="Roboto Mono"/>
              </a:rPr>
              <a:t>, actionTitle, actionPendingIntent)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F51B5"/>
                </a:solidFill>
                <a:latin typeface="Roboto Mono"/>
                <a:ea typeface="Roboto Mono"/>
                <a:cs typeface="Roboto Mono"/>
                <a:sym typeface="Roboto Mono"/>
              </a:rPr>
              <a:t>val</a:t>
            </a:r>
            <a:r>
              <a:rPr b="0" i="0" lang="ru-RU" sz="1000" u="none" cap="none" strike="noStrike">
                <a:solidFill>
                  <a:srgbClr val="37474F"/>
                </a:solidFill>
                <a:latin typeface="Roboto Mono"/>
                <a:ea typeface="Roboto Mono"/>
                <a:cs typeface="Roboto Mono"/>
                <a:sym typeface="Roboto Mono"/>
              </a:rPr>
              <a:t> manager = NotificationManagerCompat.from(context)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D81B60"/>
                </a:solidFill>
                <a:latin typeface="Roboto Mono"/>
                <a:ea typeface="Roboto Mono"/>
                <a:cs typeface="Roboto Mono"/>
                <a:sym typeface="Roboto Mono"/>
              </a:rPr>
              <a:t>// Показать уведомление</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manager.notify(notificationId, builder.build())</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D81B60"/>
                </a:solidFill>
                <a:latin typeface="Roboto Mono"/>
                <a:ea typeface="Roboto Mono"/>
                <a:cs typeface="Roboto Mono"/>
                <a:sym typeface="Roboto Mono"/>
              </a:rPr>
              <a:t>// Отменить уведомление</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manager.cancel(notificationId)</a:t>
            </a:r>
            <a:endParaRPr b="0" i="0" sz="100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manager.cancelAll()</a:t>
            </a:r>
            <a:endParaRPr b="0" i="0" sz="100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idx="1" type="body"/>
          </p:nvPr>
        </p:nvSpPr>
        <p:spPr>
          <a:xfrm>
            <a:off x="677334" y="1773238"/>
            <a:ext cx="53043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Обертка для </a:t>
            </a:r>
            <a:r>
              <a:rPr b="1" lang="ru-RU"/>
              <a:t>Intent</a:t>
            </a:r>
            <a:r>
              <a:rPr lang="ru-RU"/>
              <a:t>. </a:t>
            </a:r>
            <a:r>
              <a:rPr b="1" lang="ru-RU"/>
              <a:t>PendingIntent </a:t>
            </a:r>
            <a:r>
              <a:rPr lang="ru-RU"/>
              <a:t>запустит Intent в каком-то будущем, при наступлении определенных событий.</a:t>
            </a:r>
            <a:endParaRPr/>
          </a:p>
          <a:p>
            <a:pPr indent="0" lvl="0" marL="0" rtl="0" algn="l">
              <a:lnSpc>
                <a:spcPct val="110000"/>
              </a:lnSpc>
              <a:spcBef>
                <a:spcPts val="1000"/>
              </a:spcBef>
              <a:spcAft>
                <a:spcPts val="0"/>
              </a:spcAft>
              <a:buSzPts val="1800"/>
              <a:buNone/>
            </a:pPr>
            <a:r>
              <a:rPr lang="ru-RU"/>
              <a:t>Частый случай применения такого объекта - это действия в уведомлениях.</a:t>
            </a:r>
            <a:endParaRPr/>
          </a:p>
          <a:p>
            <a:pPr indent="0" lvl="0" marL="0" rtl="0" algn="l">
              <a:lnSpc>
                <a:spcPct val="110000"/>
              </a:lnSpc>
              <a:spcBef>
                <a:spcPts val="1000"/>
              </a:spcBef>
              <a:spcAft>
                <a:spcPts val="0"/>
              </a:spcAft>
              <a:buSzPts val="1800"/>
              <a:buNone/>
            </a:pPr>
            <a:r>
              <a:rPr lang="ru-RU"/>
              <a:t>Варианты создания PendingIntent:</a:t>
            </a:r>
            <a:endParaRPr/>
          </a:p>
          <a:p>
            <a:pPr indent="-342900" lvl="0" marL="457200" rtl="0" algn="l">
              <a:lnSpc>
                <a:spcPct val="110000"/>
              </a:lnSpc>
              <a:spcBef>
                <a:spcPts val="1000"/>
              </a:spcBef>
              <a:spcAft>
                <a:spcPts val="0"/>
              </a:spcAft>
              <a:buSzPts val="1800"/>
              <a:buChar char="-"/>
            </a:pPr>
            <a:r>
              <a:rPr b="1" lang="ru-RU"/>
              <a:t>PendingIntent.getActivity</a:t>
            </a:r>
            <a:r>
              <a:rPr lang="ru-RU"/>
              <a:t> - запуск Activity</a:t>
            </a:r>
            <a:endParaRPr/>
          </a:p>
          <a:p>
            <a:pPr indent="-342900" lvl="0" marL="457200" rtl="0" algn="l">
              <a:lnSpc>
                <a:spcPct val="110000"/>
              </a:lnSpc>
              <a:spcBef>
                <a:spcPts val="0"/>
              </a:spcBef>
              <a:spcAft>
                <a:spcPts val="0"/>
              </a:spcAft>
              <a:buSzPts val="1800"/>
              <a:buChar char="-"/>
            </a:pPr>
            <a:r>
              <a:rPr b="1" lang="ru-RU"/>
              <a:t>PendingIntent.getActivities</a:t>
            </a:r>
            <a:r>
              <a:rPr lang="ru-RU"/>
              <a:t> - то же, что и прошлый, но для нескольких Activity</a:t>
            </a:r>
            <a:endParaRPr/>
          </a:p>
          <a:p>
            <a:pPr indent="-342900" lvl="0" marL="457200" rtl="0" algn="l">
              <a:lnSpc>
                <a:spcPct val="110000"/>
              </a:lnSpc>
              <a:spcBef>
                <a:spcPts val="0"/>
              </a:spcBef>
              <a:spcAft>
                <a:spcPts val="0"/>
              </a:spcAft>
              <a:buSzPts val="1800"/>
              <a:buChar char="-"/>
            </a:pPr>
            <a:r>
              <a:rPr b="1" lang="ru-RU"/>
              <a:t>PendingIntent.getBroadcast</a:t>
            </a:r>
            <a:r>
              <a:rPr lang="ru-RU"/>
              <a:t> - триггер для BroadcastReceiver</a:t>
            </a:r>
            <a:endParaRPr/>
          </a:p>
          <a:p>
            <a:pPr indent="-342900" lvl="0" marL="457200" rtl="0" algn="l">
              <a:lnSpc>
                <a:spcPct val="110000"/>
              </a:lnSpc>
              <a:spcBef>
                <a:spcPts val="0"/>
              </a:spcBef>
              <a:spcAft>
                <a:spcPts val="0"/>
              </a:spcAft>
              <a:buSzPts val="1800"/>
              <a:buChar char="-"/>
            </a:pPr>
            <a:r>
              <a:rPr b="1" lang="ru-RU"/>
              <a:t>PendingIntent.getService/getForegroundService </a:t>
            </a:r>
            <a:r>
              <a:rPr lang="ru-RU"/>
              <a:t>- триггер для Service</a:t>
            </a:r>
            <a:endParaRPr/>
          </a:p>
        </p:txBody>
      </p:sp>
      <p:sp>
        <p:nvSpPr>
          <p:cNvPr id="472" name="Google Shape;472;p58"/>
          <p:cNvSpPr txBox="1"/>
          <p:nvPr>
            <p:ph idx="2" type="body"/>
          </p:nvPr>
        </p:nvSpPr>
        <p:spPr>
          <a:xfrm>
            <a:off x="6228824" y="1773239"/>
            <a:ext cx="53043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Где</a:t>
            </a:r>
            <a:endParaRPr/>
          </a:p>
          <a:p>
            <a:pPr indent="-342900" lvl="0" marL="457200" rtl="0" algn="l">
              <a:lnSpc>
                <a:spcPct val="110000"/>
              </a:lnSpc>
              <a:spcBef>
                <a:spcPts val="1000"/>
              </a:spcBef>
              <a:spcAft>
                <a:spcPts val="0"/>
              </a:spcAft>
              <a:buSzPts val="1800"/>
              <a:buChar char="-"/>
            </a:pPr>
            <a:r>
              <a:rPr b="1" lang="ru-RU"/>
              <a:t>context</a:t>
            </a:r>
            <a:r>
              <a:rPr lang="ru-RU"/>
              <a:t> - (Как думаете, это что?)</a:t>
            </a:r>
            <a:endParaRPr/>
          </a:p>
          <a:p>
            <a:pPr indent="-342900" lvl="0" marL="457200" rtl="0" algn="l">
              <a:lnSpc>
                <a:spcPct val="110000"/>
              </a:lnSpc>
              <a:spcBef>
                <a:spcPts val="0"/>
              </a:spcBef>
              <a:spcAft>
                <a:spcPts val="0"/>
              </a:spcAft>
              <a:buSzPts val="1800"/>
              <a:buChar char="-"/>
            </a:pPr>
            <a:r>
              <a:rPr b="1" lang="ru-RU"/>
              <a:t>requestCode </a:t>
            </a:r>
            <a:r>
              <a:rPr lang="ru-RU"/>
              <a:t>- Приватный ключ для того, что бы различать PendingIntent</a:t>
            </a:r>
            <a:endParaRPr/>
          </a:p>
          <a:p>
            <a:pPr indent="-342900" lvl="0" marL="457200" rtl="0" algn="l">
              <a:lnSpc>
                <a:spcPct val="110000"/>
              </a:lnSpc>
              <a:spcBef>
                <a:spcPts val="0"/>
              </a:spcBef>
              <a:spcAft>
                <a:spcPts val="0"/>
              </a:spcAft>
              <a:buSzPts val="1800"/>
              <a:buChar char="-"/>
            </a:pPr>
            <a:r>
              <a:rPr b="1" lang="ru-RU"/>
              <a:t>intent </a:t>
            </a:r>
            <a:r>
              <a:rPr lang="ru-RU"/>
              <a:t>- (Как думаете, это что?)</a:t>
            </a:r>
            <a:endParaRPr/>
          </a:p>
          <a:p>
            <a:pPr indent="-342900" lvl="0" marL="457200" rtl="0" algn="l">
              <a:lnSpc>
                <a:spcPct val="110000"/>
              </a:lnSpc>
              <a:spcBef>
                <a:spcPts val="0"/>
              </a:spcBef>
              <a:spcAft>
                <a:spcPts val="0"/>
              </a:spcAft>
              <a:buSzPts val="1800"/>
              <a:buChar char="-"/>
            </a:pPr>
            <a:r>
              <a:rPr b="1" lang="ru-RU"/>
              <a:t>flags </a:t>
            </a:r>
            <a:r>
              <a:rPr lang="ru-RU"/>
              <a:t>- флаги, настраивающие поведение PendingIntent. Можно указывать несколько при помощи бинарной операции (например, PendingIntent.FLAG_IMMUTABLE or PendingIntent.FLAG_UPDATE_CURRENT)</a:t>
            </a:r>
            <a:endParaRPr/>
          </a:p>
          <a:p>
            <a:pPr indent="0" lvl="0" marL="0" rtl="0" algn="l">
              <a:lnSpc>
                <a:spcPct val="110000"/>
              </a:lnSpc>
              <a:spcBef>
                <a:spcPts val="1000"/>
              </a:spcBef>
              <a:spcAft>
                <a:spcPts val="0"/>
              </a:spcAft>
              <a:buSzPts val="1800"/>
              <a:buNone/>
            </a:pPr>
            <a:r>
              <a:t/>
            </a:r>
            <a:endParaRPr/>
          </a:p>
          <a:p>
            <a:pPr indent="0" lvl="0" marL="0" rtl="0" algn="l">
              <a:lnSpc>
                <a:spcPct val="110000"/>
              </a:lnSpc>
              <a:spcBef>
                <a:spcPts val="1000"/>
              </a:spcBef>
              <a:spcAft>
                <a:spcPts val="0"/>
              </a:spcAft>
              <a:buSzPts val="1800"/>
              <a:buNone/>
            </a:pPr>
            <a:r>
              <a:t/>
            </a:r>
            <a:endParaRPr/>
          </a:p>
        </p:txBody>
      </p:sp>
      <p:sp>
        <p:nvSpPr>
          <p:cNvPr id="473" name="Google Shape;473;p58"/>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PendingIntent?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Важность</a:t>
            </a:r>
            <a:endParaRPr/>
          </a:p>
        </p:txBody>
      </p:sp>
      <p:pic>
        <p:nvPicPr>
          <p:cNvPr id="480" name="Google Shape;480;p59"/>
          <p:cNvPicPr preferRelativeResize="0"/>
          <p:nvPr/>
        </p:nvPicPr>
        <p:blipFill rotWithShape="1">
          <a:blip r:embed="rId3">
            <a:alphaModFix/>
          </a:blip>
          <a:srcRect b="0" l="0" r="0" t="0"/>
          <a:stretch/>
        </p:blipFill>
        <p:spPr>
          <a:xfrm>
            <a:off x="1286934" y="1864678"/>
            <a:ext cx="9005146" cy="40837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ph idx="1" type="body"/>
          </p:nvPr>
        </p:nvSpPr>
        <p:spPr>
          <a:xfrm>
            <a:off x="677325" y="1773250"/>
            <a:ext cx="50598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Основной компонент приложения. Используется для подписки на какие-то уведомления в системе. Также, может использоваться для общения компонентов внутри приложения.</a:t>
            </a:r>
            <a:endParaRPr/>
          </a:p>
          <a:p>
            <a:pPr indent="0" lvl="0" marL="0" rtl="0" algn="l">
              <a:lnSpc>
                <a:spcPct val="110000"/>
              </a:lnSpc>
              <a:spcBef>
                <a:spcPts val="1000"/>
              </a:spcBef>
              <a:spcAft>
                <a:spcPts val="0"/>
              </a:spcAft>
              <a:buSzPts val="1800"/>
              <a:buNone/>
            </a:pPr>
            <a:r>
              <a:rPr lang="ru-RU"/>
              <a:t>От версии к версии Android - ужимаются в правах:)</a:t>
            </a:r>
            <a:endParaRPr/>
          </a:p>
          <a:p>
            <a:pPr indent="0" lvl="0" marL="0" rtl="0" algn="l">
              <a:lnSpc>
                <a:spcPct val="110000"/>
              </a:lnSpc>
              <a:spcBef>
                <a:spcPts val="1000"/>
              </a:spcBef>
              <a:spcAft>
                <a:spcPts val="0"/>
              </a:spcAft>
              <a:buSzPts val="1800"/>
              <a:buNone/>
            </a:pPr>
            <a:r>
              <a:rPr lang="ru-RU"/>
              <a:t>И при подписи на какие-то события, надо внимательно читать, где следует регистрироваться</a:t>
            </a:r>
            <a:endParaRPr/>
          </a:p>
          <a:p>
            <a:pPr indent="0" lvl="0" marL="0" rtl="0" algn="l">
              <a:lnSpc>
                <a:spcPct val="110000"/>
              </a:lnSpc>
              <a:spcBef>
                <a:spcPts val="1000"/>
              </a:spcBef>
              <a:spcAft>
                <a:spcPts val="0"/>
              </a:spcAft>
              <a:buSzPts val="1800"/>
              <a:buNone/>
            </a:pPr>
            <a:r>
              <a:rPr b="1" lang="ru-RU"/>
              <a:t>IntentFilter </a:t>
            </a:r>
            <a:r>
              <a:rPr lang="ru-RU"/>
              <a:t>- это условия срабатывания триггера (можно заметить, что такой фильтр есть и у </a:t>
            </a:r>
            <a:r>
              <a:rPr b="1" lang="ru-RU"/>
              <a:t>Activity </a:t>
            </a:r>
            <a:r>
              <a:rPr lang="ru-RU"/>
              <a:t>и у </a:t>
            </a:r>
            <a:r>
              <a:rPr b="1" lang="ru-RU"/>
              <a:t>Service</a:t>
            </a:r>
            <a:r>
              <a:rPr lang="ru-RU"/>
              <a:t>).</a:t>
            </a:r>
            <a:endParaRPr/>
          </a:p>
        </p:txBody>
      </p:sp>
      <p:sp>
        <p:nvSpPr>
          <p:cNvPr id="487" name="Google Shape;487;p60"/>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BroadcastReceiver</a:t>
            </a:r>
            <a:endParaRPr/>
          </a:p>
        </p:txBody>
      </p:sp>
      <p:sp>
        <p:nvSpPr>
          <p:cNvPr id="488" name="Google Shape;488;p60"/>
          <p:cNvSpPr txBox="1"/>
          <p:nvPr/>
        </p:nvSpPr>
        <p:spPr>
          <a:xfrm>
            <a:off x="6210400" y="1203875"/>
            <a:ext cx="5981700" cy="374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Обязательная регистрация в манифесте</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&lt;receiver android:name=</a:t>
            </a:r>
            <a:r>
              <a:rPr b="0" i="0" lang="ru-RU" sz="1050" u="none" cap="none" strike="noStrike">
                <a:solidFill>
                  <a:srgbClr val="388E3C"/>
                </a:solidFill>
                <a:latin typeface="Roboto Mono"/>
                <a:ea typeface="Roboto Mono"/>
                <a:cs typeface="Roboto Mono"/>
                <a:sym typeface="Roboto Mono"/>
              </a:rPr>
              <a:t>".MyBroadcastReceiver"</a:t>
            </a:r>
            <a:r>
              <a:rPr b="0" i="0" lang="ru-RU" sz="1050" u="none" cap="none" strike="noStrike">
                <a:solidFill>
                  <a:srgbClr val="37474F"/>
                </a:solidFill>
                <a:latin typeface="Roboto Mono"/>
                <a:ea typeface="Roboto Mono"/>
                <a:cs typeface="Roboto Mono"/>
                <a:sym typeface="Roboto Mono"/>
              </a:rPr>
              <a:t> android:exported=</a:t>
            </a:r>
            <a:r>
              <a:rPr b="0" i="0" lang="ru-RU" sz="1050" u="none" cap="none" strike="noStrike">
                <a:solidFill>
                  <a:srgbClr val="388E3C"/>
                </a:solidFill>
                <a:latin typeface="Roboto Mono"/>
                <a:ea typeface="Roboto Mono"/>
                <a:cs typeface="Roboto Mono"/>
                <a:sym typeface="Roboto Mono"/>
              </a:rPr>
              <a:t>"false"</a:t>
            </a:r>
            <a:r>
              <a:rPr b="0" i="0" lang="ru-RU" sz="1050" u="none" cap="none" strike="noStrike">
                <a:solidFill>
                  <a:srgbClr val="37474F"/>
                </a:solidFill>
                <a:latin typeface="Roboto Mono"/>
                <a:ea typeface="Roboto Mono"/>
                <a:cs typeface="Roboto Mono"/>
                <a:sym typeface="Roboto Mono"/>
              </a:rPr>
              <a:t>&gt;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Фильтр нужен, если планируем получить события извне</a:t>
            </a:r>
            <a:endParaRPr b="1"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&lt;intent-filter&gt;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&lt;action android:name=</a:t>
            </a:r>
            <a:r>
              <a:rPr b="0" i="0" lang="ru-RU" sz="1050" u="none" cap="none" strike="noStrike">
                <a:solidFill>
                  <a:srgbClr val="388E3C"/>
                </a:solidFill>
                <a:latin typeface="Roboto Mono"/>
                <a:ea typeface="Roboto Mono"/>
                <a:cs typeface="Roboto Mono"/>
                <a:sym typeface="Roboto Mono"/>
              </a:rPr>
              <a:t>"APP_SPECIFIC_BROADCAST"</a:t>
            </a:r>
            <a:r>
              <a:rPr b="0" i="0" lang="ru-RU" sz="1050" u="none" cap="none" strike="noStrike">
                <a:solidFill>
                  <a:srgbClr val="37474F"/>
                </a:solidFill>
                <a:latin typeface="Roboto Mono"/>
                <a:ea typeface="Roboto Mono"/>
                <a:cs typeface="Roboto Mono"/>
                <a:sym typeface="Roboto Mono"/>
              </a:rPr>
              <a:t> /&gt;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&lt;/intent-filter&gt;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&lt;/receiver&gt;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Подписаться в коде</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receiver = ActionBroadcastReceiver()</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filter = IntentFilter(Intent.ACTION_TIME_TICK)</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ContextCompat.registerReceiver(</a:t>
            </a:r>
            <a:endParaRPr b="0" i="0" sz="1050" u="none" cap="none" strike="noStrike">
              <a:solidFill>
                <a:srgbClr val="37474F"/>
              </a:solidFill>
              <a:latin typeface="Roboto Mono"/>
              <a:ea typeface="Roboto Mono"/>
              <a:cs typeface="Roboto Mono"/>
              <a:sym typeface="Roboto Mono"/>
            </a:endParaRPr>
          </a:p>
          <a:p>
            <a:pPr indent="45720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context,</a:t>
            </a:r>
            <a:endParaRPr b="0" i="0" sz="1050" u="none" cap="none" strike="noStrike">
              <a:solidFill>
                <a:srgbClr val="37474F"/>
              </a:solidFill>
              <a:latin typeface="Roboto Mono"/>
              <a:ea typeface="Roboto Mono"/>
              <a:cs typeface="Roboto Mono"/>
              <a:sym typeface="Roboto Mono"/>
            </a:endParaRPr>
          </a:p>
          <a:p>
            <a:pPr indent="45720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receiver,</a:t>
            </a:r>
            <a:endParaRPr b="0" i="0" sz="1050" u="none" cap="none" strike="noStrike">
              <a:solidFill>
                <a:srgbClr val="37474F"/>
              </a:solidFill>
              <a:latin typeface="Roboto Mono"/>
              <a:ea typeface="Roboto Mono"/>
              <a:cs typeface="Roboto Mono"/>
              <a:sym typeface="Roboto Mono"/>
            </a:endParaRPr>
          </a:p>
          <a:p>
            <a:pPr indent="45720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filter,</a:t>
            </a:r>
            <a:endParaRPr b="0" i="0" sz="1050" u="none" cap="none" strike="noStrike">
              <a:solidFill>
                <a:srgbClr val="37474F"/>
              </a:solidFill>
              <a:latin typeface="Roboto Mono"/>
              <a:ea typeface="Roboto Mono"/>
              <a:cs typeface="Roboto Mono"/>
              <a:sym typeface="Roboto Mono"/>
            </a:endParaRPr>
          </a:p>
          <a:p>
            <a:pPr indent="45720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ContextCompat.RECEIVER_EXPORTED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Отписаться в коде</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Context.unregisterReceiver(receiver)</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92" name="Shape 492"/>
        <p:cNvGrpSpPr/>
        <p:nvPr/>
      </p:nvGrpSpPr>
      <p:grpSpPr>
        <a:xfrm>
          <a:off x="0" y="0"/>
          <a:ext cx="0" cy="0"/>
          <a:chOff x="0" y="0"/>
          <a:chExt cx="0" cy="0"/>
        </a:xfrm>
      </p:grpSpPr>
      <p:pic>
        <p:nvPicPr>
          <p:cNvPr id="493" name="Google Shape;493;p61"/>
          <p:cNvPicPr preferRelativeResize="0"/>
          <p:nvPr/>
        </p:nvPicPr>
        <p:blipFill rotWithShape="1">
          <a:blip r:embed="rId3">
            <a:alphaModFix/>
          </a:blip>
          <a:srcRect b="26084" l="20473" r="9288" t="26084"/>
          <a:stretch/>
        </p:blipFill>
        <p:spPr>
          <a:xfrm>
            <a:off x="0" y="0"/>
            <a:ext cx="12192000" cy="6858000"/>
          </a:xfrm>
          <a:prstGeom prst="rect">
            <a:avLst/>
          </a:prstGeom>
          <a:noFill/>
          <a:ln>
            <a:noFill/>
          </a:ln>
        </p:spPr>
      </p:pic>
      <p:sp>
        <p:nvSpPr>
          <p:cNvPr id="494" name="Google Shape;494;p61"/>
          <p:cNvSpPr txBox="1"/>
          <p:nvPr>
            <p:ph type="title"/>
          </p:nvPr>
        </p:nvSpPr>
        <p:spPr>
          <a:xfrm>
            <a:off x="603175" y="1119975"/>
            <a:ext cx="80256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solidFill>
                  <a:schemeClr val="lt1"/>
                </a:solidFill>
              </a:rPr>
              <a:t>Service</a:t>
            </a:r>
            <a:endParaRPr>
              <a:solidFill>
                <a:schemeClr val="lt1"/>
              </a:solidFill>
            </a:endParaRPr>
          </a:p>
        </p:txBody>
      </p:sp>
      <p:sp>
        <p:nvSpPr>
          <p:cNvPr id="495" name="Google Shape;495;p61"/>
          <p:cNvSpPr txBox="1"/>
          <p:nvPr/>
        </p:nvSpPr>
        <p:spPr>
          <a:xfrm>
            <a:off x="603172" y="3250429"/>
            <a:ext cx="4957800" cy="288300"/>
          </a:xfrm>
          <a:prstGeom prst="rect">
            <a:avLst/>
          </a:prstGeom>
          <a:noFill/>
          <a:ln>
            <a:noFill/>
          </a:ln>
        </p:spPr>
        <p:txBody>
          <a:bodyPr anchorCtr="0" anchor="t" bIns="36000" lIns="36000" spcFirstLastPara="1" rIns="36000" wrap="square" tIns="36000">
            <a:spAutoFit/>
          </a:bodyPr>
          <a:lstStyle/>
          <a:p>
            <a:pPr indent="0" lvl="0" marL="0" marR="0" rtl="0" algn="l">
              <a:lnSpc>
                <a:spcPct val="11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1"/>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7" name="Google Shape;497;p61"/>
          <p:cNvSpPr/>
          <p:nvPr/>
        </p:nvSpPr>
        <p:spPr>
          <a:xfrm>
            <a:off x="1182274" y="5548708"/>
            <a:ext cx="189300" cy="1893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8" name="Google Shape;498;p61"/>
          <p:cNvSpPr/>
          <p:nvPr/>
        </p:nvSpPr>
        <p:spPr>
          <a:xfrm>
            <a:off x="1705735"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9" name="Google Shape;499;p61"/>
          <p:cNvSpPr/>
          <p:nvPr/>
        </p:nvSpPr>
        <p:spPr>
          <a:xfrm>
            <a:off x="2229196"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0" name="Google Shape;500;p61"/>
          <p:cNvSpPr/>
          <p:nvPr/>
        </p:nvSpPr>
        <p:spPr>
          <a:xfrm>
            <a:off x="2752657"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1" name="Google Shape;501;p61"/>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2"/>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Сервисы</a:t>
            </a:r>
            <a:endParaRPr/>
          </a:p>
        </p:txBody>
      </p:sp>
      <p:sp>
        <p:nvSpPr>
          <p:cNvPr id="508" name="Google Shape;508;p62"/>
          <p:cNvSpPr txBox="1"/>
          <p:nvPr/>
        </p:nvSpPr>
        <p:spPr>
          <a:xfrm>
            <a:off x="658825" y="1773250"/>
            <a:ext cx="6083100" cy="1376100"/>
          </a:xfrm>
          <a:prstGeom prst="rect">
            <a:avLst/>
          </a:prstGeom>
          <a:noFill/>
          <a:ln>
            <a:noFill/>
          </a:ln>
        </p:spPr>
        <p:txBody>
          <a:bodyPr anchorCtr="0" anchor="t" bIns="91425" lIns="91425" spcFirstLastPara="1" rIns="91425" wrap="square" tIns="91425">
            <a:spAutoFit/>
          </a:bodyPr>
          <a:lstStyle/>
          <a:p>
            <a:pPr indent="-255586" lvl="1" marL="255586" marR="0" rtl="0" algn="l">
              <a:lnSpc>
                <a:spcPct val="110000"/>
              </a:lnSpc>
              <a:spcBef>
                <a:spcPts val="0"/>
              </a:spcBef>
              <a:spcAft>
                <a:spcPts val="0"/>
              </a:spcAft>
              <a:buClr>
                <a:schemeClr val="dk1"/>
              </a:buClr>
              <a:buSzPts val="1800"/>
              <a:buFont typeface="Arial"/>
              <a:buChar char="•"/>
            </a:pPr>
            <a:r>
              <a:rPr b="0" i="0" lang="ru-RU" sz="1800" u="none" cap="none" strike="noStrike">
                <a:solidFill>
                  <a:schemeClr val="dk1"/>
                </a:solidFill>
                <a:latin typeface="Helvetica Neue"/>
                <a:ea typeface="Helvetica Neue"/>
                <a:cs typeface="Helvetica Neue"/>
                <a:sym typeface="Helvetica Neue"/>
              </a:rPr>
              <a:t>Основной компонент приложения</a:t>
            </a:r>
            <a:endParaRPr b="0" i="0" sz="1800" u="none" cap="none" strike="noStrike">
              <a:solidFill>
                <a:schemeClr val="dk1"/>
              </a:solidFill>
              <a:latin typeface="Helvetica Neue"/>
              <a:ea typeface="Helvetica Neue"/>
              <a:cs typeface="Helvetica Neue"/>
              <a:sym typeface="Helvetica Neue"/>
            </a:endParaRPr>
          </a:p>
          <a:p>
            <a:pPr indent="-255586" lvl="1" marL="255586" marR="0" rtl="0" algn="l">
              <a:lnSpc>
                <a:spcPct val="110000"/>
              </a:lnSpc>
              <a:spcBef>
                <a:spcPts val="0"/>
              </a:spcBef>
              <a:spcAft>
                <a:spcPts val="0"/>
              </a:spcAft>
              <a:buClr>
                <a:schemeClr val="dk1"/>
              </a:buClr>
              <a:buSzPts val="1800"/>
              <a:buFont typeface="Arial"/>
              <a:buChar char="•"/>
            </a:pPr>
            <a:r>
              <a:rPr b="0" i="0" lang="ru-RU" sz="1800" u="none" cap="none" strike="noStrike">
                <a:solidFill>
                  <a:schemeClr val="dk1"/>
                </a:solidFill>
                <a:latin typeface="Helvetica Neue"/>
                <a:ea typeface="Helvetica Neue"/>
                <a:cs typeface="Helvetica Neue"/>
                <a:sym typeface="Helvetica Neue"/>
              </a:rPr>
              <a:t>По-умолчанию работает в </a:t>
            </a:r>
            <a:r>
              <a:rPr b="1" i="0" lang="ru-RU" sz="1800" u="none" cap="none" strike="noStrike">
                <a:solidFill>
                  <a:schemeClr val="dk1"/>
                </a:solidFill>
                <a:latin typeface="Helvetica Neue"/>
                <a:ea typeface="Helvetica Neue"/>
                <a:cs typeface="Helvetica Neue"/>
                <a:sym typeface="Helvetica Neue"/>
              </a:rPr>
              <a:t>главном</a:t>
            </a:r>
            <a:r>
              <a:rPr b="0" i="0" lang="ru-RU" sz="1800" u="none" cap="none" strike="noStrike">
                <a:solidFill>
                  <a:schemeClr val="dk1"/>
                </a:solidFill>
                <a:latin typeface="Helvetica Neue"/>
                <a:ea typeface="Helvetica Neue"/>
                <a:cs typeface="Helvetica Neue"/>
                <a:sym typeface="Helvetica Neue"/>
              </a:rPr>
              <a:t> потоке</a:t>
            </a:r>
            <a:endParaRPr b="0" i="0" sz="1400" u="none" cap="none" strike="noStrike">
              <a:solidFill>
                <a:schemeClr val="dk1"/>
              </a:solidFill>
              <a:latin typeface="Arial"/>
              <a:ea typeface="Arial"/>
              <a:cs typeface="Arial"/>
              <a:sym typeface="Arial"/>
            </a:endParaRPr>
          </a:p>
          <a:p>
            <a:pPr indent="-255586" lvl="1" marL="255586" marR="0" rtl="0" algn="l">
              <a:lnSpc>
                <a:spcPct val="110000"/>
              </a:lnSpc>
              <a:spcBef>
                <a:spcPts val="0"/>
              </a:spcBef>
              <a:spcAft>
                <a:spcPts val="0"/>
              </a:spcAft>
              <a:buClr>
                <a:schemeClr val="dk1"/>
              </a:buClr>
              <a:buSzPts val="1800"/>
              <a:buFont typeface="Arial"/>
              <a:buChar char="•"/>
            </a:pPr>
            <a:r>
              <a:rPr b="0" i="0" lang="ru-RU" sz="1800" u="none" cap="none" strike="noStrike">
                <a:solidFill>
                  <a:schemeClr val="dk1"/>
                </a:solidFill>
                <a:latin typeface="Helvetica Neue"/>
                <a:ea typeface="Helvetica Neue"/>
                <a:cs typeface="Helvetica Neue"/>
                <a:sym typeface="Helvetica Neue"/>
              </a:rPr>
              <a:t>Повышает приоритет процесса</a:t>
            </a:r>
            <a:endParaRPr b="0" i="0" sz="1400" u="none" cap="none" strike="noStrike">
              <a:solidFill>
                <a:schemeClr val="dk1"/>
              </a:solidFill>
              <a:latin typeface="Arial"/>
              <a:ea typeface="Arial"/>
              <a:cs typeface="Arial"/>
              <a:sym typeface="Arial"/>
            </a:endParaRPr>
          </a:p>
          <a:p>
            <a:pPr indent="-255586" lvl="1" marL="255586" marR="0" rtl="0" algn="l">
              <a:lnSpc>
                <a:spcPct val="110000"/>
              </a:lnSpc>
              <a:spcBef>
                <a:spcPts val="0"/>
              </a:spcBef>
              <a:spcAft>
                <a:spcPts val="0"/>
              </a:spcAft>
              <a:buClr>
                <a:schemeClr val="dk1"/>
              </a:buClr>
              <a:buSzPts val="1800"/>
              <a:buFont typeface="Arial"/>
              <a:buChar char="•"/>
            </a:pPr>
            <a:r>
              <a:rPr b="0" i="0" lang="ru-RU" sz="1800" u="none" cap="none" strike="noStrike">
                <a:solidFill>
                  <a:schemeClr val="dk1"/>
                </a:solidFill>
                <a:latin typeface="Helvetica Neue"/>
                <a:ea typeface="Helvetica Neue"/>
                <a:cs typeface="Helvetica Neue"/>
                <a:sym typeface="Helvetica Neue"/>
              </a:rPr>
              <a:t>Может быть Background/Foreground/Bounded ???</a:t>
            </a:r>
            <a:endParaRPr b="0" i="0" sz="1800" u="none" cap="none" strike="noStrike">
              <a:solidFill>
                <a:schemeClr val="dk1"/>
              </a:solidFill>
              <a:latin typeface="Helvetica Neue"/>
              <a:ea typeface="Helvetica Neue"/>
              <a:cs typeface="Helvetica Neue"/>
              <a:sym typeface="Helvetica Neue"/>
            </a:endParaRPr>
          </a:p>
        </p:txBody>
      </p:sp>
      <p:pic>
        <p:nvPicPr>
          <p:cNvPr descr="Image" id="509" name="Google Shape;509;p62"/>
          <p:cNvPicPr preferRelativeResize="0"/>
          <p:nvPr/>
        </p:nvPicPr>
        <p:blipFill rotWithShape="1">
          <a:blip r:embed="rId3">
            <a:alphaModFix/>
          </a:blip>
          <a:srcRect b="0" l="0" r="0" t="0"/>
          <a:stretch/>
        </p:blipFill>
        <p:spPr>
          <a:xfrm>
            <a:off x="6919300" y="1336250"/>
            <a:ext cx="4265023" cy="5521749"/>
          </a:xfrm>
          <a:prstGeom prst="rect">
            <a:avLst/>
          </a:prstGeom>
          <a:noFill/>
          <a:ln>
            <a:noFill/>
          </a:ln>
        </p:spPr>
      </p:pic>
      <p:pic>
        <p:nvPicPr>
          <p:cNvPr id="510" name="Google Shape;510;p62"/>
          <p:cNvPicPr preferRelativeResize="0"/>
          <p:nvPr/>
        </p:nvPicPr>
        <p:blipFill rotWithShape="1">
          <a:blip r:embed="rId4">
            <a:alphaModFix/>
          </a:blip>
          <a:srcRect b="0" l="0" r="0" t="0"/>
          <a:stretch/>
        </p:blipFill>
        <p:spPr>
          <a:xfrm>
            <a:off x="658823" y="3863175"/>
            <a:ext cx="4629974" cy="2834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3"/>
          <p:cNvSpPr txBox="1"/>
          <p:nvPr>
            <p:ph idx="1" type="body"/>
          </p:nvPr>
        </p:nvSpPr>
        <p:spPr>
          <a:xfrm>
            <a:off x="677325" y="1773250"/>
            <a:ext cx="47691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Сервис, который стартуется при помощи </a:t>
            </a:r>
            <a:endParaRPr/>
          </a:p>
          <a:p>
            <a:pPr indent="-342900" lvl="0" marL="457200" rtl="0" algn="l">
              <a:lnSpc>
                <a:spcPct val="110000"/>
              </a:lnSpc>
              <a:spcBef>
                <a:spcPts val="1000"/>
              </a:spcBef>
              <a:spcAft>
                <a:spcPts val="0"/>
              </a:spcAft>
              <a:buSzPts val="1800"/>
              <a:buChar char="-"/>
            </a:pPr>
            <a:r>
              <a:rPr b="1" lang="ru-RU"/>
              <a:t>Context.startService()</a:t>
            </a:r>
            <a:endParaRPr b="1"/>
          </a:p>
          <a:p>
            <a:pPr indent="0" lvl="0" marL="0" rtl="0" algn="l">
              <a:lnSpc>
                <a:spcPct val="110000"/>
              </a:lnSpc>
              <a:spcBef>
                <a:spcPts val="1000"/>
              </a:spcBef>
              <a:spcAft>
                <a:spcPts val="0"/>
              </a:spcAft>
              <a:buSzPts val="1800"/>
              <a:buNone/>
            </a:pPr>
            <a:r>
              <a:rPr lang="ru-RU"/>
              <a:t>Команду startService также можно использовать для отправки сообщений в сервис.</a:t>
            </a:r>
            <a:endParaRPr/>
          </a:p>
          <a:p>
            <a:pPr indent="0" lvl="0" marL="0" rtl="0" algn="l">
              <a:lnSpc>
                <a:spcPct val="110000"/>
              </a:lnSpc>
              <a:spcBef>
                <a:spcPts val="1000"/>
              </a:spcBef>
              <a:spcAft>
                <a:spcPts val="0"/>
              </a:spcAft>
              <a:buSzPts val="1800"/>
              <a:buNone/>
            </a:pPr>
            <a:r>
              <a:rPr lang="ru-RU"/>
              <a:t>После старта он живет до тех пор пока не будет остановлен вручную, при помощи</a:t>
            </a:r>
            <a:endParaRPr/>
          </a:p>
          <a:p>
            <a:pPr indent="-342900" lvl="0" marL="457200" rtl="0" algn="l">
              <a:lnSpc>
                <a:spcPct val="110000"/>
              </a:lnSpc>
              <a:spcBef>
                <a:spcPts val="1000"/>
              </a:spcBef>
              <a:spcAft>
                <a:spcPts val="0"/>
              </a:spcAft>
              <a:buSzPts val="1800"/>
              <a:buChar char="-"/>
            </a:pPr>
            <a:r>
              <a:rPr b="1" lang="ru-RU"/>
              <a:t>Context.stopService()</a:t>
            </a:r>
            <a:r>
              <a:rPr lang="ru-RU"/>
              <a:t> вне сервиса</a:t>
            </a:r>
            <a:endParaRPr/>
          </a:p>
          <a:p>
            <a:pPr indent="-342900" lvl="0" marL="457200" rtl="0" algn="l">
              <a:lnSpc>
                <a:spcPct val="110000"/>
              </a:lnSpc>
              <a:spcBef>
                <a:spcPts val="0"/>
              </a:spcBef>
              <a:spcAft>
                <a:spcPts val="0"/>
              </a:spcAft>
              <a:buSzPts val="1800"/>
              <a:buChar char="-"/>
            </a:pPr>
            <a:r>
              <a:rPr b="1" lang="ru-RU"/>
              <a:t>Service.stopSelf()</a:t>
            </a:r>
            <a:r>
              <a:rPr lang="ru-RU"/>
              <a:t> из сервиса</a:t>
            </a:r>
            <a:endParaRPr/>
          </a:p>
          <a:p>
            <a:pPr indent="0" lvl="0" marL="0" rtl="0" algn="l">
              <a:lnSpc>
                <a:spcPct val="110000"/>
              </a:lnSpc>
              <a:spcBef>
                <a:spcPts val="1000"/>
              </a:spcBef>
              <a:spcAft>
                <a:spcPts val="0"/>
              </a:spcAft>
              <a:buSzPts val="1800"/>
              <a:buNone/>
            </a:pPr>
            <a:r>
              <a:rPr lang="ru-RU"/>
              <a:t>У этого сервиса в поздних версиях Android есть сильное ограничение - он не может жить без визуальной части приложения (система его будет убивать).</a:t>
            </a:r>
            <a:endParaRPr/>
          </a:p>
        </p:txBody>
      </p:sp>
      <p:sp>
        <p:nvSpPr>
          <p:cNvPr id="517" name="Google Shape;517;p63"/>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Background Service</a:t>
            </a:r>
            <a:endParaRPr/>
          </a:p>
        </p:txBody>
      </p:sp>
      <p:sp>
        <p:nvSpPr>
          <p:cNvPr id="518" name="Google Shape;518;p63"/>
          <p:cNvSpPr txBox="1"/>
          <p:nvPr/>
        </p:nvSpPr>
        <p:spPr>
          <a:xfrm>
            <a:off x="5450300" y="2581650"/>
            <a:ext cx="6692100" cy="422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sendCommand(context: Context, command: String, </a:t>
            </a:r>
            <a:r>
              <a:rPr b="0" i="0" lang="ru-RU" sz="1050" u="none" cap="none" strike="noStrike">
                <a:solidFill>
                  <a:srgbClr val="3F51B5"/>
                </a:solidFill>
                <a:latin typeface="Roboto Mono"/>
                <a:ea typeface="Roboto Mono"/>
                <a:cs typeface="Roboto Mono"/>
                <a:sym typeface="Roboto Mono"/>
              </a:rPr>
              <a:t>data</a:t>
            </a:r>
            <a:r>
              <a:rPr b="0" i="0" lang="ru-RU" sz="1050" u="none" cap="none" strike="noStrike">
                <a:solidFill>
                  <a:srgbClr val="37474F"/>
                </a:solidFill>
                <a:latin typeface="Roboto Mono"/>
                <a:ea typeface="Roboto Mono"/>
                <a:cs typeface="Roboto Mono"/>
                <a:sym typeface="Roboto Mono"/>
              </a:rPr>
              <a:t>: String?)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intent = Intent(context, BackgroundService::</a:t>
            </a: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.java).apply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putExtra(COMMAND, command)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putExtra(DATA, </a:t>
            </a:r>
            <a:r>
              <a:rPr b="0" i="0" lang="ru-RU" sz="1050" u="none" cap="none" strike="noStrike">
                <a:solidFill>
                  <a:srgbClr val="3F51B5"/>
                </a:solidFill>
                <a:latin typeface="Roboto Mono"/>
                <a:ea typeface="Roboto Mono"/>
                <a:cs typeface="Roboto Mono"/>
                <a:sym typeface="Roboto Mono"/>
              </a:rPr>
              <a:t>data</a:t>
            </a: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context.startService(intent)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 BackgroundService : Service()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override</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onStartCommand(intent: Intent?, flags: Int, startId: Int): Int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command = intent?.getStringExtra(COMMAND)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data</a:t>
            </a:r>
            <a:r>
              <a:rPr b="0" i="0" lang="ru-RU" sz="1050" u="none" cap="none" strike="noStrike">
                <a:solidFill>
                  <a:srgbClr val="37474F"/>
                </a:solidFill>
                <a:latin typeface="Roboto Mono"/>
                <a:ea typeface="Roboto Mono"/>
                <a:cs typeface="Roboto Mono"/>
                <a:sym typeface="Roboto Mono"/>
              </a:rPr>
              <a:t> = intent?.getStringExtra(DATA)</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handleCommand(command, </a:t>
            </a:r>
            <a:r>
              <a:rPr b="0" i="0" lang="ru-RU" sz="1050" u="none" cap="none" strike="noStrike">
                <a:solidFill>
                  <a:srgbClr val="3F51B5"/>
                </a:solidFill>
                <a:latin typeface="Roboto Mono"/>
                <a:ea typeface="Roboto Mono"/>
                <a:cs typeface="Roboto Mono"/>
                <a:sym typeface="Roboto Mono"/>
              </a:rPr>
              <a:t>data</a:t>
            </a: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return</a:t>
            </a:r>
            <a:r>
              <a:rPr b="0" i="0" lang="ru-RU" sz="1050" u="none" cap="none" strike="noStrike">
                <a:solidFill>
                  <a:srgbClr val="37474F"/>
                </a:solidFill>
                <a:latin typeface="Roboto Mono"/>
                <a:ea typeface="Roboto Mono"/>
                <a:cs typeface="Roboto Mono"/>
                <a:sym typeface="Roboto Mono"/>
              </a:rPr>
              <a:t> START_NOT_STICKY</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protected</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handleCommand(command: String, </a:t>
            </a:r>
            <a:r>
              <a:rPr b="0" i="0" lang="ru-RU" sz="1050" u="none" cap="none" strike="noStrike">
                <a:solidFill>
                  <a:srgbClr val="3F51B5"/>
                </a:solidFill>
                <a:latin typeface="Roboto Mono"/>
                <a:ea typeface="Roboto Mono"/>
                <a:cs typeface="Roboto Mono"/>
                <a:sym typeface="Roboto Mono"/>
              </a:rPr>
              <a:t>data</a:t>
            </a:r>
            <a:r>
              <a:rPr b="0" i="0" lang="ru-RU" sz="1050" u="none" cap="none" strike="noStrike">
                <a:solidFill>
                  <a:srgbClr val="37474F"/>
                </a:solidFill>
                <a:latin typeface="Roboto Mono"/>
                <a:ea typeface="Roboto Mono"/>
                <a:cs typeface="Roboto Mono"/>
                <a:sym typeface="Roboto Mono"/>
              </a:rPr>
              <a:t>: String?)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stopSelf()</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p:txBody>
      </p:sp>
      <p:sp>
        <p:nvSpPr>
          <p:cNvPr id="519" name="Google Shape;519;p63"/>
          <p:cNvSpPr txBox="1"/>
          <p:nvPr/>
        </p:nvSpPr>
        <p:spPr>
          <a:xfrm>
            <a:off x="5537875" y="1276900"/>
            <a:ext cx="6434700" cy="9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Сервис необходимо регистрировать в манифесте</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android:name=</a:t>
            </a:r>
            <a:r>
              <a:rPr b="0" i="0" lang="ru-RU" sz="1050" u="none" cap="none" strike="noStrike">
                <a:solidFill>
                  <a:srgbClr val="388E3C"/>
                </a:solidFill>
                <a:latin typeface="Roboto Mono"/>
                <a:ea typeface="Roboto Mono"/>
                <a:cs typeface="Roboto Mono"/>
                <a:sym typeface="Roboto Mono"/>
              </a:rPr>
              <a:t>".BackgroundService"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android:enabled=</a:t>
            </a:r>
            <a:r>
              <a:rPr b="0" i="0" lang="ru-RU" sz="1050" u="none" cap="none" strike="noStrike">
                <a:solidFill>
                  <a:srgbClr val="388E3C"/>
                </a:solidFill>
                <a:latin typeface="Roboto Mono"/>
                <a:ea typeface="Roboto Mono"/>
                <a:cs typeface="Roboto Mono"/>
                <a:sym typeface="Roboto Mono"/>
              </a:rPr>
              <a:t>"true"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/&gt;</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p:nvPr/>
        </p:nvSpPr>
        <p:spPr>
          <a:xfrm>
            <a:off x="-747195" y="-916337"/>
            <a:ext cx="13689200" cy="8692459"/>
          </a:xfrm>
          <a:custGeom>
            <a:rect b="b" l="l" r="r" t="t"/>
            <a:pathLst>
              <a:path extrusionOk="0" h="8338090" w="13131127">
                <a:moveTo>
                  <a:pt x="1931349" y="111"/>
                </a:moveTo>
                <a:lnTo>
                  <a:pt x="300951" y="111"/>
                </a:lnTo>
                <a:cubicBezTo>
                  <a:pt x="151900" y="111"/>
                  <a:pt x="77407" y="111"/>
                  <a:pt x="33467" y="48206"/>
                </a:cubicBezTo>
                <a:cubicBezTo>
                  <a:pt x="-10473" y="96300"/>
                  <a:pt x="-3812" y="169883"/>
                  <a:pt x="9575" y="316216"/>
                </a:cubicBezTo>
                <a:cubicBezTo>
                  <a:pt x="411570" y="4727600"/>
                  <a:pt x="2815085" y="8439209"/>
                  <a:pt x="7257462" y="8336104"/>
                </a:cubicBezTo>
                <a:cubicBezTo>
                  <a:pt x="7388194" y="8333094"/>
                  <a:pt x="7453591" y="8331557"/>
                  <a:pt x="7495674" y="8288522"/>
                </a:cubicBezTo>
                <a:cubicBezTo>
                  <a:pt x="7537757" y="8245486"/>
                  <a:pt x="7537757" y="8178948"/>
                  <a:pt x="7537757" y="8045871"/>
                </a:cubicBezTo>
                <a:lnTo>
                  <a:pt x="7537757" y="5363332"/>
                </a:lnTo>
                <a:cubicBezTo>
                  <a:pt x="9577195" y="5646584"/>
                  <a:pt x="10349670" y="6995795"/>
                  <a:pt x="10823213" y="8121311"/>
                </a:cubicBezTo>
                <a:cubicBezTo>
                  <a:pt x="10866385" y="8223776"/>
                  <a:pt x="10887970" y="8275009"/>
                  <a:pt x="10925185" y="8299985"/>
                </a:cubicBezTo>
                <a:cubicBezTo>
                  <a:pt x="10962400" y="8324961"/>
                  <a:pt x="11013193" y="8324705"/>
                  <a:pt x="11115101" y="8324705"/>
                </a:cubicBezTo>
                <a:lnTo>
                  <a:pt x="12838696" y="8324705"/>
                </a:lnTo>
                <a:cubicBezTo>
                  <a:pt x="12980381" y="8324705"/>
                  <a:pt x="13051158" y="8324705"/>
                  <a:pt x="13095484" y="8271295"/>
                </a:cubicBezTo>
                <a:cubicBezTo>
                  <a:pt x="13139808" y="8217884"/>
                  <a:pt x="13141409" y="8152627"/>
                  <a:pt x="13104899" y="8031654"/>
                </a:cubicBezTo>
                <a:cubicBezTo>
                  <a:pt x="12658452" y="6551480"/>
                  <a:pt x="11501339" y="4773068"/>
                  <a:pt x="9840131" y="4166282"/>
                </a:cubicBezTo>
                <a:cubicBezTo>
                  <a:pt x="9840131" y="4166282"/>
                  <a:pt x="9840131" y="4166282"/>
                  <a:pt x="9840772" y="4165642"/>
                </a:cubicBezTo>
                <a:cubicBezTo>
                  <a:pt x="11064884" y="3565772"/>
                  <a:pt x="12429400" y="1985374"/>
                  <a:pt x="12827358" y="308659"/>
                </a:cubicBezTo>
                <a:cubicBezTo>
                  <a:pt x="12858744" y="176543"/>
                  <a:pt x="12869249" y="109365"/>
                  <a:pt x="12824925" y="54738"/>
                </a:cubicBezTo>
                <a:cubicBezTo>
                  <a:pt x="12780600" y="111"/>
                  <a:pt x="12706683" y="111"/>
                  <a:pt x="12558914" y="111"/>
                </a:cubicBezTo>
                <a:lnTo>
                  <a:pt x="10895465" y="111"/>
                </a:lnTo>
                <a:cubicBezTo>
                  <a:pt x="10781898" y="111"/>
                  <a:pt x="10725148" y="111"/>
                  <a:pt x="10685628" y="29890"/>
                </a:cubicBezTo>
                <a:cubicBezTo>
                  <a:pt x="10646107" y="59669"/>
                  <a:pt x="10629582" y="117754"/>
                  <a:pt x="10596466" y="233732"/>
                </a:cubicBezTo>
                <a:lnTo>
                  <a:pt x="10596466" y="233732"/>
                </a:lnTo>
                <a:cubicBezTo>
                  <a:pt x="10218555" y="1573272"/>
                  <a:pt x="9033579" y="3035643"/>
                  <a:pt x="7537757" y="3301924"/>
                </a:cubicBezTo>
                <a:lnTo>
                  <a:pt x="7537757" y="295595"/>
                </a:lnTo>
                <a:cubicBezTo>
                  <a:pt x="7537757" y="156306"/>
                  <a:pt x="7537757" y="86630"/>
                  <a:pt x="7494457" y="43403"/>
                </a:cubicBezTo>
                <a:cubicBezTo>
                  <a:pt x="7451157" y="175"/>
                  <a:pt x="7381404" y="111"/>
                  <a:pt x="7242217" y="111"/>
                </a:cubicBezTo>
                <a:lnTo>
                  <a:pt x="5619954" y="111"/>
                </a:lnTo>
                <a:cubicBezTo>
                  <a:pt x="5480639" y="111"/>
                  <a:pt x="5410950" y="111"/>
                  <a:pt x="5367650" y="43403"/>
                </a:cubicBezTo>
                <a:cubicBezTo>
                  <a:pt x="5324350" y="86694"/>
                  <a:pt x="5324414" y="156306"/>
                  <a:pt x="5324414" y="295595"/>
                </a:cubicBezTo>
                <a:lnTo>
                  <a:pt x="5324414" y="5720487"/>
                </a:lnTo>
                <a:cubicBezTo>
                  <a:pt x="3777349" y="5414693"/>
                  <a:pt x="2440569" y="3146817"/>
                  <a:pt x="2230027" y="281186"/>
                </a:cubicBezTo>
                <a:cubicBezTo>
                  <a:pt x="2220163" y="146700"/>
                  <a:pt x="2215231" y="79137"/>
                  <a:pt x="2172380" y="39624"/>
                </a:cubicBezTo>
                <a:cubicBezTo>
                  <a:pt x="2129529" y="111"/>
                  <a:pt x="2063490" y="111"/>
                  <a:pt x="1931029" y="111"/>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3" name="Google Shape;373;p46"/>
          <p:cNvSpPr txBox="1"/>
          <p:nvPr>
            <p:ph type="title"/>
          </p:nvPr>
        </p:nvSpPr>
        <p:spPr>
          <a:xfrm>
            <a:off x="1999342" y="2971805"/>
            <a:ext cx="8193300" cy="914400"/>
          </a:xfrm>
          <a:prstGeom prst="rect">
            <a:avLst/>
          </a:prstGeom>
          <a:noFill/>
          <a:ln>
            <a:noFill/>
          </a:ln>
        </p:spPr>
        <p:txBody>
          <a:bodyPr anchorCtr="0" anchor="b" bIns="0" lIns="0" spcFirstLastPara="1" rIns="0" wrap="square" tIns="0">
            <a:spAutoFit/>
          </a:bodyPr>
          <a:lstStyle/>
          <a:p>
            <a:pPr indent="0" lvl="0" marL="0" rtl="0" algn="ctr">
              <a:lnSpc>
                <a:spcPct val="90000"/>
              </a:lnSpc>
              <a:spcBef>
                <a:spcPts val="0"/>
              </a:spcBef>
              <a:spcAft>
                <a:spcPts val="0"/>
              </a:spcAft>
              <a:buClr>
                <a:schemeClr val="dk1"/>
              </a:buClr>
              <a:buSzPts val="6600"/>
              <a:buFont typeface="Play"/>
              <a:buNone/>
            </a:pPr>
            <a:r>
              <a:rPr lang="ru-RU"/>
              <a:t>Вспомним что было</a:t>
            </a:r>
            <a:endParaRPr/>
          </a:p>
        </p:txBody>
      </p:sp>
      <p:sp>
        <p:nvSpPr>
          <p:cNvPr id="374" name="Google Shape;374;p46"/>
          <p:cNvSpPr txBox="1"/>
          <p:nvPr/>
        </p:nvSpPr>
        <p:spPr>
          <a:xfrm>
            <a:off x="3670373" y="4076054"/>
            <a:ext cx="4851300" cy="288300"/>
          </a:xfrm>
          <a:prstGeom prst="rect">
            <a:avLst/>
          </a:prstGeom>
          <a:noFill/>
          <a:ln>
            <a:noFill/>
          </a:ln>
        </p:spPr>
        <p:txBody>
          <a:bodyPr anchorCtr="0" anchor="t" bIns="36000" lIns="36000" spcFirstLastPara="1" rIns="36000" wrap="square" tIns="36000">
            <a:spAutoFit/>
          </a:bodyPr>
          <a:lstStyle/>
          <a:p>
            <a:pPr indent="0" lvl="0" marL="0" marR="0" rtl="0" algn="ctr">
              <a:lnSpc>
                <a:spcPct val="11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4"/>
          <p:cNvSpPr txBox="1"/>
          <p:nvPr>
            <p:ph idx="1" type="body"/>
          </p:nvPr>
        </p:nvSpPr>
        <p:spPr>
          <a:xfrm>
            <a:off x="677325" y="1773250"/>
            <a:ext cx="5051400" cy="49269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Сервис, который может жить без визуальной части вашего приложения (система не будет его убивать просто так). Этот сервис должен быть видим для пользователя за счет уведомления, который сервис должен будет показать при запуске (надо проставить в течении 5 секунд после запуска! Иначе он будет убит):</a:t>
            </a:r>
            <a:endParaRPr/>
          </a:p>
          <a:p>
            <a:pPr indent="-342900" lvl="0" marL="457200" rtl="0" algn="l">
              <a:lnSpc>
                <a:spcPct val="110000"/>
              </a:lnSpc>
              <a:spcBef>
                <a:spcPts val="1000"/>
              </a:spcBef>
              <a:spcAft>
                <a:spcPts val="0"/>
              </a:spcAft>
              <a:buSzPts val="1800"/>
              <a:buChar char="-"/>
            </a:pPr>
            <a:r>
              <a:rPr b="1" lang="ru-RU"/>
              <a:t>ServiceCompat.startForeground()</a:t>
            </a:r>
            <a:endParaRPr b="1"/>
          </a:p>
          <a:p>
            <a:pPr indent="0" lvl="0" marL="0" rtl="0" algn="l">
              <a:lnSpc>
                <a:spcPct val="110000"/>
              </a:lnSpc>
              <a:spcBef>
                <a:spcPts val="1000"/>
              </a:spcBef>
              <a:spcAft>
                <a:spcPts val="0"/>
              </a:spcAft>
              <a:buSzPts val="1800"/>
              <a:buNone/>
            </a:pPr>
            <a:r>
              <a:rPr lang="ru-RU"/>
              <a:t>Этот сервис стартуется при помощи:</a:t>
            </a:r>
            <a:endParaRPr/>
          </a:p>
          <a:p>
            <a:pPr indent="-342900" lvl="0" marL="457200" rtl="0" algn="l">
              <a:lnSpc>
                <a:spcPct val="110000"/>
              </a:lnSpc>
              <a:spcBef>
                <a:spcPts val="1000"/>
              </a:spcBef>
              <a:spcAft>
                <a:spcPts val="0"/>
              </a:spcAft>
              <a:buSzPts val="1800"/>
              <a:buChar char="-"/>
            </a:pPr>
            <a:r>
              <a:rPr b="1" lang="ru-RU"/>
              <a:t>ContextCompat.startForegroundService()</a:t>
            </a:r>
            <a:endParaRPr b="1"/>
          </a:p>
          <a:p>
            <a:pPr indent="0" lvl="0" marL="0" rtl="0" algn="l">
              <a:lnSpc>
                <a:spcPct val="110000"/>
              </a:lnSpc>
              <a:spcBef>
                <a:spcPts val="1000"/>
              </a:spcBef>
              <a:spcAft>
                <a:spcPts val="0"/>
              </a:spcAft>
              <a:buSzPts val="1800"/>
              <a:buNone/>
            </a:pPr>
            <a:r>
              <a:rPr lang="ru-RU"/>
              <a:t>Останавливается сервис при помощи тех же команд что и Background Service.</a:t>
            </a:r>
            <a:endParaRPr/>
          </a:p>
          <a:p>
            <a:pPr indent="0" lvl="0" marL="0" rtl="0" algn="l">
              <a:lnSpc>
                <a:spcPct val="110000"/>
              </a:lnSpc>
              <a:spcBef>
                <a:spcPts val="1000"/>
              </a:spcBef>
              <a:spcAft>
                <a:spcPts val="0"/>
              </a:spcAft>
              <a:buSzPts val="1800"/>
              <a:buNone/>
            </a:pPr>
            <a:r>
              <a:rPr lang="ru-RU"/>
              <a:t>Еще одно отличие этого вида сервиса - это тип его использования - foregroundServiceType и разрешения</a:t>
            </a:r>
            <a:endParaRPr/>
          </a:p>
        </p:txBody>
      </p:sp>
      <p:sp>
        <p:nvSpPr>
          <p:cNvPr id="526" name="Google Shape;526;p64"/>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Foreground Service</a:t>
            </a:r>
            <a:endParaRPr/>
          </a:p>
        </p:txBody>
      </p:sp>
      <p:sp>
        <p:nvSpPr>
          <p:cNvPr id="527" name="Google Shape;527;p64"/>
          <p:cNvSpPr txBox="1"/>
          <p:nvPr/>
        </p:nvSpPr>
        <p:spPr>
          <a:xfrm>
            <a:off x="5856200" y="3668075"/>
            <a:ext cx="62316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executeCommand(context: Context, command: String)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intent = Intent(context, ForegroundService::</a:t>
            </a: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.java).apply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putExtra(COMMAND, command)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ContextCompat.startForegroundService(context, intent)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 ForegroundService : Service()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override</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onCreate()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super</a:t>
            </a:r>
            <a:r>
              <a:rPr b="0" i="0" lang="ru-RU" sz="1050" u="none" cap="none" strike="noStrike">
                <a:solidFill>
                  <a:srgbClr val="37474F"/>
                </a:solidFill>
                <a:latin typeface="Roboto Mono"/>
                <a:ea typeface="Roboto Mono"/>
                <a:cs typeface="Roboto Mono"/>
                <a:sym typeface="Roboto Mono"/>
              </a:rPr>
              <a:t>.onCreate()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ServiceCompat.startForeground(</a:t>
            </a:r>
            <a:r>
              <a:rPr b="0" i="0" lang="ru-RU" sz="1050" u="none" cap="none" strike="noStrike">
                <a:solidFill>
                  <a:srgbClr val="3F51B5"/>
                </a:solidFill>
                <a:latin typeface="Roboto Mono"/>
                <a:ea typeface="Roboto Mono"/>
                <a:cs typeface="Roboto Mono"/>
                <a:sym typeface="Roboto Mono"/>
              </a:rPr>
              <a:t>this</a:t>
            </a:r>
            <a:r>
              <a:rPr b="0" i="0" lang="ru-RU" sz="1050" u="none" cap="none" strike="noStrike">
                <a:solidFill>
                  <a:srgbClr val="37474F"/>
                </a:solidFill>
                <a:latin typeface="Roboto Mono"/>
                <a:ea typeface="Roboto Mono"/>
                <a:cs typeface="Roboto Mono"/>
                <a:sym typeface="Roboto Mono"/>
              </a:rPr>
              <a:t>, id, ongoingNotification, type)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p:txBody>
      </p:sp>
      <p:sp>
        <p:nvSpPr>
          <p:cNvPr id="528" name="Google Shape;528;p64"/>
          <p:cNvSpPr txBox="1"/>
          <p:nvPr/>
        </p:nvSpPr>
        <p:spPr>
          <a:xfrm>
            <a:off x="5856200" y="1336250"/>
            <a:ext cx="61338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Сервис регистрируется в манифесте чуть сложнее</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&lt;uses-permission android:name=</a:t>
            </a:r>
            <a:r>
              <a:rPr b="0" i="0" lang="ru-RU" sz="1050" u="none" cap="none" strike="noStrike">
                <a:solidFill>
                  <a:srgbClr val="388E3C"/>
                </a:solidFill>
                <a:latin typeface="Roboto Mono"/>
                <a:ea typeface="Roboto Mono"/>
                <a:cs typeface="Roboto Mono"/>
                <a:sym typeface="Roboto Mono"/>
              </a:rPr>
              <a:t>"android.permission.FOREGROUND_SERVICE"</a:t>
            </a:r>
            <a:r>
              <a:rPr b="0" i="0" lang="ru-RU" sz="1050" u="none" cap="none" strike="noStrike">
                <a:solidFill>
                  <a:srgbClr val="37474F"/>
                </a:solidFill>
                <a:latin typeface="Roboto Mono"/>
                <a:ea typeface="Roboto Mono"/>
                <a:cs typeface="Roboto Mono"/>
                <a:sym typeface="Roboto Mono"/>
              </a:rPr>
              <a:t>/&gt;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1B60"/>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b="0" i="0" lang="ru-RU" sz="1050" u="none" cap="none" strike="noStrike">
                <a:solidFill>
                  <a:srgbClr val="D81B60"/>
                </a:solidFill>
                <a:latin typeface="Roboto Mono"/>
                <a:ea typeface="Roboto Mono"/>
                <a:cs typeface="Roboto Mono"/>
                <a:sym typeface="Roboto Mono"/>
              </a:rPr>
              <a:t>// И возможно еще потребуется добавить uses-permission, в зависимости от типа задач вашего сервиса (это отдельно надо будет смотреть в документации)</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android:name=</a:t>
            </a:r>
            <a:r>
              <a:rPr b="0" i="0" lang="ru-RU" sz="1050" u="none" cap="none" strike="noStrike">
                <a:solidFill>
                  <a:srgbClr val="388E3C"/>
                </a:solidFill>
                <a:latin typeface="Roboto Mono"/>
                <a:ea typeface="Roboto Mono"/>
                <a:cs typeface="Roboto Mono"/>
                <a:sym typeface="Roboto Mono"/>
              </a:rPr>
              <a:t>".ForegroundService"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android:foregroundServiceType=</a:t>
            </a:r>
            <a:r>
              <a:rPr b="0" i="0" lang="ru-RU" sz="1050" u="none" cap="none" strike="noStrike">
                <a:solidFill>
                  <a:srgbClr val="388E3C"/>
                </a:solidFill>
                <a:latin typeface="Roboto Mono"/>
                <a:ea typeface="Roboto Mono"/>
                <a:cs typeface="Roboto Mono"/>
                <a:sym typeface="Roboto Mono"/>
              </a:rPr>
              <a:t>"mediaPlayback"</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android:enabled=</a:t>
            </a:r>
            <a:r>
              <a:rPr b="0" i="0" lang="ru-RU" sz="1050" u="none" cap="none" strike="noStrike">
                <a:solidFill>
                  <a:srgbClr val="388E3C"/>
                </a:solidFill>
                <a:latin typeface="Roboto Mono"/>
                <a:ea typeface="Roboto Mono"/>
                <a:cs typeface="Roboto Mono"/>
                <a:sym typeface="Roboto Mono"/>
              </a:rPr>
              <a:t>"true"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/&gt;</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5"/>
          <p:cNvSpPr txBox="1"/>
          <p:nvPr>
            <p:ph idx="1" type="body"/>
          </p:nvPr>
        </p:nvSpPr>
        <p:spPr>
          <a:xfrm>
            <a:off x="677325" y="1773251"/>
            <a:ext cx="5304300" cy="4960200"/>
          </a:xfrm>
          <a:prstGeom prst="rect">
            <a:avLst/>
          </a:prstGeom>
          <a:noFill/>
          <a:ln>
            <a:noFill/>
          </a:ln>
        </p:spPr>
        <p:txBody>
          <a:bodyPr anchorCtr="0" anchor="t" bIns="0" lIns="0" spcFirstLastPara="1" rIns="0" wrap="square" tIns="0">
            <a:normAutofit lnSpcReduction="20000"/>
          </a:bodyPr>
          <a:lstStyle/>
          <a:p>
            <a:pPr indent="0" lvl="0" marL="0" rtl="0" algn="l">
              <a:lnSpc>
                <a:spcPct val="110000"/>
              </a:lnSpc>
              <a:spcBef>
                <a:spcPts val="1000"/>
              </a:spcBef>
              <a:spcAft>
                <a:spcPts val="0"/>
              </a:spcAft>
              <a:buSzPts val="1800"/>
              <a:buNone/>
            </a:pPr>
            <a:r>
              <a:rPr lang="ru-RU"/>
              <a:t>Обработка Intent сервисом необходимо делать в методе onStartCommand.</a:t>
            </a:r>
            <a:endParaRPr/>
          </a:p>
          <a:p>
            <a:pPr indent="0" lvl="0" marL="0" rtl="0" algn="l">
              <a:lnSpc>
                <a:spcPct val="110000"/>
              </a:lnSpc>
              <a:spcBef>
                <a:spcPts val="1000"/>
              </a:spcBef>
              <a:spcAft>
                <a:spcPts val="0"/>
              </a:spcAft>
              <a:buSzPts val="1800"/>
              <a:buNone/>
            </a:pPr>
            <a:r>
              <a:rPr lang="ru-RU"/>
              <a:t>Этот метод должен будет вернуть значение, которое говорит о правилах рестарта этого сервиса.</a:t>
            </a:r>
            <a:endParaRPr/>
          </a:p>
          <a:p>
            <a:pPr indent="0" lvl="0" marL="0" rtl="0" algn="l">
              <a:lnSpc>
                <a:spcPct val="110000"/>
              </a:lnSpc>
              <a:spcBef>
                <a:spcPts val="1000"/>
              </a:spcBef>
              <a:spcAft>
                <a:spcPts val="0"/>
              </a:spcAft>
              <a:buSzPts val="1800"/>
              <a:buNone/>
            </a:pPr>
            <a:r>
              <a:rPr lang="ru-RU"/>
              <a:t>Метод onStartCommand так же может сказать как была вызвана эта команда, при помощи параметра </a:t>
            </a:r>
            <a:r>
              <a:rPr b="1" lang="ru-RU"/>
              <a:t>flag</a:t>
            </a:r>
            <a:r>
              <a:rPr lang="ru-RU"/>
              <a:t>:</a:t>
            </a:r>
            <a:endParaRPr/>
          </a:p>
          <a:p>
            <a:pPr indent="-342900" lvl="0" marL="457200" rtl="0" algn="l">
              <a:lnSpc>
                <a:spcPct val="110000"/>
              </a:lnSpc>
              <a:spcBef>
                <a:spcPts val="1000"/>
              </a:spcBef>
              <a:spcAft>
                <a:spcPts val="0"/>
              </a:spcAft>
              <a:buSzPts val="1800"/>
              <a:buChar char="-"/>
            </a:pPr>
            <a:r>
              <a:rPr b="1" lang="ru-RU"/>
              <a:t>0</a:t>
            </a:r>
            <a:r>
              <a:rPr lang="ru-RU"/>
              <a:t> - ??? описания нет, но это обычный старт. Считается что скорее всего из-за бага он никогда не приходит, а вместо него будет START_FLAG_RETRY</a:t>
            </a:r>
            <a:endParaRPr/>
          </a:p>
          <a:p>
            <a:pPr indent="-342900" lvl="0" marL="457200" rtl="0" algn="l">
              <a:lnSpc>
                <a:spcPct val="110000"/>
              </a:lnSpc>
              <a:spcBef>
                <a:spcPts val="0"/>
              </a:spcBef>
              <a:spcAft>
                <a:spcPts val="0"/>
              </a:spcAft>
              <a:buSzPts val="1800"/>
              <a:buChar char="-"/>
            </a:pPr>
            <a:r>
              <a:rPr b="1" lang="ru-RU"/>
              <a:t>START_FLAG_RETRY </a:t>
            </a:r>
            <a:r>
              <a:rPr lang="ru-RU"/>
              <a:t>- указывает на то, что сервис повторно запущен после непредвиденного завершения работы; передается в том случае, если ранее сервис работал в режиме START_STICKY</a:t>
            </a:r>
            <a:endParaRPr/>
          </a:p>
          <a:p>
            <a:pPr indent="-342900" lvl="0" marL="457200" rtl="0" algn="l">
              <a:lnSpc>
                <a:spcPct val="110000"/>
              </a:lnSpc>
              <a:spcBef>
                <a:spcPts val="0"/>
              </a:spcBef>
              <a:spcAft>
                <a:spcPts val="0"/>
              </a:spcAft>
              <a:buSzPts val="1800"/>
              <a:buChar char="-"/>
            </a:pPr>
            <a:r>
              <a:rPr b="1" lang="ru-RU"/>
              <a:t>START_FLAG_REDELIVERY</a:t>
            </a:r>
            <a:r>
              <a:rPr lang="ru-RU"/>
              <a:t> - указывает на то, что параметр Intent повторно передан при принудительном завершении работы сервиса перед явным вызовом метода stopSelf()</a:t>
            </a:r>
            <a:endParaRPr/>
          </a:p>
        </p:txBody>
      </p:sp>
      <p:sp>
        <p:nvSpPr>
          <p:cNvPr id="535" name="Google Shape;535;p65"/>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Правила onStartCommand</a:t>
            </a:r>
            <a:endParaRPr/>
          </a:p>
        </p:txBody>
      </p:sp>
      <p:sp>
        <p:nvSpPr>
          <p:cNvPr id="536" name="Google Shape;536;p65"/>
          <p:cNvSpPr txBox="1"/>
          <p:nvPr>
            <p:ph idx="2" type="body"/>
          </p:nvPr>
        </p:nvSpPr>
        <p:spPr>
          <a:xfrm>
            <a:off x="6228824" y="1773239"/>
            <a:ext cx="53043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Результаты метода onStartCommand:</a:t>
            </a:r>
            <a:endParaRPr/>
          </a:p>
          <a:p>
            <a:pPr indent="0" lvl="0" marL="0" rtl="0" algn="l">
              <a:lnSpc>
                <a:spcPct val="110000"/>
              </a:lnSpc>
              <a:spcBef>
                <a:spcPts val="1000"/>
              </a:spcBef>
              <a:spcAft>
                <a:spcPts val="0"/>
              </a:spcAft>
              <a:buClr>
                <a:schemeClr val="dk1"/>
              </a:buClr>
              <a:buSzPts val="1100"/>
              <a:buFont typeface="Arial"/>
              <a:buNone/>
            </a:pPr>
            <a:r>
              <a:rPr b="1" lang="ru-RU"/>
              <a:t>START_NOT_STICKY/START_STICKY_COMPATIBILITY </a:t>
            </a:r>
            <a:r>
              <a:rPr lang="ru-RU"/>
              <a:t>– сервис не будет перезапущен после того, как был убит системой</a:t>
            </a:r>
            <a:endParaRPr/>
          </a:p>
          <a:p>
            <a:pPr indent="0" lvl="0" marL="0" rtl="0" algn="l">
              <a:lnSpc>
                <a:spcPct val="110000"/>
              </a:lnSpc>
              <a:spcBef>
                <a:spcPts val="1000"/>
              </a:spcBef>
              <a:spcAft>
                <a:spcPts val="0"/>
              </a:spcAft>
              <a:buClr>
                <a:schemeClr val="dk1"/>
              </a:buClr>
              <a:buSzPts val="1100"/>
              <a:buFont typeface="Arial"/>
              <a:buNone/>
            </a:pPr>
            <a:r>
              <a:rPr b="1" lang="ru-RU"/>
              <a:t>START_STICKY </a:t>
            </a:r>
            <a:r>
              <a:rPr lang="ru-RU"/>
              <a:t>– сервис будет перезапущен после того, как был убит системой</a:t>
            </a:r>
            <a:endParaRPr/>
          </a:p>
          <a:p>
            <a:pPr indent="0" lvl="0" marL="0" rtl="0" algn="l">
              <a:lnSpc>
                <a:spcPct val="110000"/>
              </a:lnSpc>
              <a:spcBef>
                <a:spcPts val="1000"/>
              </a:spcBef>
              <a:spcAft>
                <a:spcPts val="0"/>
              </a:spcAft>
              <a:buClr>
                <a:schemeClr val="dk1"/>
              </a:buClr>
              <a:buSzPts val="1100"/>
              <a:buFont typeface="Arial"/>
              <a:buNone/>
            </a:pPr>
            <a:r>
              <a:rPr b="1" lang="ru-RU"/>
              <a:t>START_REDELIVER_INTENT </a:t>
            </a:r>
            <a:r>
              <a:rPr lang="ru-RU"/>
              <a:t>– сервис будет перезапущен после того, как был убит системой. Кроме этого, сервис снова получит все вызовы startService, которые не были завершены методом stopSelf(startId).</a:t>
            </a:r>
            <a:endParaRPr/>
          </a:p>
          <a:p>
            <a:pPr indent="0" lvl="0" marL="0" rtl="0" algn="l">
              <a:lnSpc>
                <a:spcPct val="110000"/>
              </a:lnSpc>
              <a:spcBef>
                <a:spcPts val="1000"/>
              </a:spcBef>
              <a:spcAft>
                <a:spcPts val="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6"/>
          <p:cNvSpPr txBox="1"/>
          <p:nvPr>
            <p:ph idx="1" type="body"/>
          </p:nvPr>
        </p:nvSpPr>
        <p:spPr>
          <a:xfrm>
            <a:off x="677334" y="1773238"/>
            <a:ext cx="53043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Сервис, который стартуется при помощи метода</a:t>
            </a:r>
            <a:endParaRPr/>
          </a:p>
          <a:p>
            <a:pPr indent="-342900" lvl="0" marL="457200" rtl="0" algn="l">
              <a:lnSpc>
                <a:spcPct val="110000"/>
              </a:lnSpc>
              <a:spcBef>
                <a:spcPts val="1000"/>
              </a:spcBef>
              <a:spcAft>
                <a:spcPts val="0"/>
              </a:spcAft>
              <a:buSzPts val="1800"/>
              <a:buChar char="-"/>
            </a:pPr>
            <a:r>
              <a:rPr b="1" lang="ru-RU"/>
              <a:t>Context.bindService</a:t>
            </a:r>
            <a:endParaRPr b="1"/>
          </a:p>
          <a:p>
            <a:pPr indent="0" lvl="0" marL="0" rtl="0" algn="l">
              <a:lnSpc>
                <a:spcPct val="110000"/>
              </a:lnSpc>
              <a:spcBef>
                <a:spcPts val="1000"/>
              </a:spcBef>
              <a:spcAft>
                <a:spcPts val="0"/>
              </a:spcAft>
              <a:buSzPts val="1800"/>
              <a:buNone/>
            </a:pPr>
            <a:r>
              <a:rPr lang="ru-RU"/>
              <a:t>После такого старта, при помощи класса:</a:t>
            </a:r>
            <a:endParaRPr/>
          </a:p>
          <a:p>
            <a:pPr indent="-342900" lvl="0" marL="457200" rtl="0" algn="l">
              <a:lnSpc>
                <a:spcPct val="110000"/>
              </a:lnSpc>
              <a:spcBef>
                <a:spcPts val="1000"/>
              </a:spcBef>
              <a:spcAft>
                <a:spcPts val="0"/>
              </a:spcAft>
              <a:buSzPts val="1800"/>
              <a:buChar char="-"/>
            </a:pPr>
            <a:r>
              <a:rPr b="1" lang="ru-RU"/>
              <a:t>ServiceConnection</a:t>
            </a:r>
            <a:endParaRPr b="1"/>
          </a:p>
          <a:p>
            <a:pPr indent="0" lvl="0" marL="0" rtl="0" algn="l">
              <a:lnSpc>
                <a:spcPct val="110000"/>
              </a:lnSpc>
              <a:spcBef>
                <a:spcPts val="1000"/>
              </a:spcBef>
              <a:spcAft>
                <a:spcPts val="0"/>
              </a:spcAft>
              <a:buSzPts val="1800"/>
              <a:buNone/>
            </a:pPr>
            <a:r>
              <a:rPr lang="ru-RU"/>
              <a:t>Можно получить объект</a:t>
            </a:r>
            <a:endParaRPr/>
          </a:p>
          <a:p>
            <a:pPr indent="-342900" lvl="0" marL="457200" rtl="0" algn="l">
              <a:lnSpc>
                <a:spcPct val="110000"/>
              </a:lnSpc>
              <a:spcBef>
                <a:spcPts val="1000"/>
              </a:spcBef>
              <a:spcAft>
                <a:spcPts val="0"/>
              </a:spcAft>
              <a:buSzPts val="1800"/>
              <a:buChar char="-"/>
            </a:pPr>
            <a:r>
              <a:rPr b="1" lang="ru-RU"/>
              <a:t>Binder</a:t>
            </a:r>
            <a:endParaRPr b="1"/>
          </a:p>
          <a:p>
            <a:pPr indent="0" lvl="0" marL="0" rtl="0" algn="l">
              <a:lnSpc>
                <a:spcPct val="110000"/>
              </a:lnSpc>
              <a:spcBef>
                <a:spcPts val="1000"/>
              </a:spcBef>
              <a:spcAft>
                <a:spcPts val="0"/>
              </a:spcAft>
              <a:buSzPts val="1800"/>
              <a:buNone/>
            </a:pPr>
            <a:r>
              <a:rPr lang="ru-RU"/>
              <a:t>При помощи которого можно общаться с сервисом напрямую (без команд </a:t>
            </a:r>
            <a:r>
              <a:rPr b="1" lang="ru-RU"/>
              <a:t>startService</a:t>
            </a:r>
            <a:r>
              <a:rPr lang="ru-RU"/>
              <a:t>).</a:t>
            </a:r>
            <a:endParaRPr/>
          </a:p>
          <a:p>
            <a:pPr indent="0" lvl="0" marL="0" rtl="0" algn="l">
              <a:lnSpc>
                <a:spcPct val="110000"/>
              </a:lnSpc>
              <a:spcBef>
                <a:spcPts val="1000"/>
              </a:spcBef>
              <a:spcAft>
                <a:spcPts val="0"/>
              </a:spcAft>
              <a:buSzPts val="1800"/>
              <a:buNone/>
            </a:pPr>
            <a:r>
              <a:rPr lang="ru-RU"/>
              <a:t>Жизненный цикл этого сервиса отличается от прошлых - сервис умрет, когда от него отсоединяется все подписчики (Binder), при помощи метода</a:t>
            </a:r>
            <a:endParaRPr/>
          </a:p>
          <a:p>
            <a:pPr indent="-342900" lvl="0" marL="457200" rtl="0" algn="l">
              <a:lnSpc>
                <a:spcPct val="110000"/>
              </a:lnSpc>
              <a:spcBef>
                <a:spcPts val="1000"/>
              </a:spcBef>
              <a:spcAft>
                <a:spcPts val="0"/>
              </a:spcAft>
              <a:buSzPts val="1800"/>
              <a:buChar char="-"/>
            </a:pPr>
            <a:r>
              <a:rPr b="1" lang="ru-RU"/>
              <a:t>Context.unbindService</a:t>
            </a:r>
            <a:endParaRPr b="1"/>
          </a:p>
        </p:txBody>
      </p:sp>
      <p:sp>
        <p:nvSpPr>
          <p:cNvPr id="543" name="Google Shape;543;p66"/>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Bound Service</a:t>
            </a:r>
            <a:endParaRPr/>
          </a:p>
        </p:txBody>
      </p:sp>
      <p:sp>
        <p:nvSpPr>
          <p:cNvPr id="544" name="Google Shape;544;p66"/>
          <p:cNvSpPr txBox="1"/>
          <p:nvPr/>
        </p:nvSpPr>
        <p:spPr>
          <a:xfrm>
            <a:off x="5981625" y="149450"/>
            <a:ext cx="6280500" cy="648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Сервис все равно надо будет регистрировать в манифесте</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android:name=</a:t>
            </a:r>
            <a:r>
              <a:rPr b="0" i="0" lang="ru-RU" sz="1050" u="none" cap="none" strike="noStrike">
                <a:solidFill>
                  <a:srgbClr val="388E3C"/>
                </a:solidFill>
                <a:latin typeface="Roboto Mono"/>
                <a:ea typeface="Roboto Mono"/>
                <a:cs typeface="Roboto Mono"/>
                <a:sym typeface="Roboto Mono"/>
              </a:rPr>
              <a:t>".BoundService"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android:enabled=</a:t>
            </a:r>
            <a:r>
              <a:rPr b="0" i="0" lang="ru-RU" sz="1050" u="none" cap="none" strike="noStrike">
                <a:solidFill>
                  <a:srgbClr val="388E3C"/>
                </a:solidFill>
                <a:latin typeface="Roboto Mono"/>
                <a:ea typeface="Roboto Mono"/>
                <a:cs typeface="Roboto Mono"/>
                <a:sym typeface="Roboto Mono"/>
              </a:rPr>
              <a:t>"true"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connect()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intent = Intent(context, BoundService::</a:t>
            </a: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.java)</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context.bindService(intent, </a:t>
            </a:r>
            <a:r>
              <a:rPr b="0" i="0" lang="ru-RU" sz="1050" u="none" cap="none" strike="noStrike">
                <a:solidFill>
                  <a:srgbClr val="3F51B5"/>
                </a:solidFill>
                <a:latin typeface="Roboto Mono"/>
                <a:ea typeface="Roboto Mono"/>
                <a:cs typeface="Roboto Mono"/>
                <a:sym typeface="Roboto Mono"/>
              </a:rPr>
              <a:t>this</a:t>
            </a:r>
            <a:r>
              <a:rPr b="0" i="0" lang="ru-RU" sz="1050" u="none" cap="none" strike="noStrike">
                <a:solidFill>
                  <a:srgbClr val="37474F"/>
                </a:solidFill>
                <a:latin typeface="Roboto Mono"/>
                <a:ea typeface="Roboto Mono"/>
                <a:cs typeface="Roboto Mono"/>
                <a:sym typeface="Roboto Mono"/>
              </a:rPr>
              <a:t>, Context.BIND_AUTO_CREATE)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disconnect()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context.unbindService(</a:t>
            </a:r>
            <a:r>
              <a:rPr b="0" i="0" lang="ru-RU" sz="1050" u="none" cap="none" strike="noStrike">
                <a:solidFill>
                  <a:srgbClr val="3F51B5"/>
                </a:solidFill>
                <a:latin typeface="Roboto Mono"/>
                <a:ea typeface="Roboto Mono"/>
                <a:cs typeface="Roboto Mono"/>
                <a:sym typeface="Roboto Mono"/>
              </a:rPr>
              <a:t>this</a:t>
            </a: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 BoundService : Service()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protected</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binder </a:t>
            </a:r>
            <a:r>
              <a:rPr b="0" i="0" lang="ru-RU" sz="1050" u="none" cap="none" strike="noStrike">
                <a:solidFill>
                  <a:srgbClr val="3F51B5"/>
                </a:solidFill>
                <a:latin typeface="Roboto Mono"/>
                <a:ea typeface="Roboto Mono"/>
                <a:cs typeface="Roboto Mono"/>
                <a:sym typeface="Roboto Mono"/>
              </a:rPr>
              <a:t>by</a:t>
            </a:r>
            <a:r>
              <a:rPr b="0" i="0" lang="ru-RU" sz="1050" u="none" cap="none" strike="noStrike">
                <a:solidFill>
                  <a:srgbClr val="37474F"/>
                </a:solidFill>
                <a:latin typeface="Roboto Mono"/>
                <a:ea typeface="Roboto Mono"/>
                <a:cs typeface="Roboto Mono"/>
                <a:sym typeface="Roboto Mono"/>
              </a:rPr>
              <a:t> lazy { Controller()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override</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onBind(intent: Intent) = binder</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inner</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 Controller : Binder()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 Connection(</a:t>
            </a:r>
            <a:r>
              <a:rPr b="0" i="0" lang="ru-RU" sz="1050" u="none" cap="none" strike="noStrike">
                <a:solidFill>
                  <a:srgbClr val="3F51B5"/>
                </a:solidFill>
                <a:latin typeface="Roboto Mono"/>
                <a:ea typeface="Roboto Mono"/>
                <a:cs typeface="Roboto Mono"/>
                <a:sym typeface="Roboto Mono"/>
              </a:rPr>
              <a:t>protected</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context: Context): ServiceConnection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protected</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var</a:t>
            </a:r>
            <a:r>
              <a:rPr b="0" i="0" lang="ru-RU" sz="1050" u="none" cap="none" strike="noStrike">
                <a:solidFill>
                  <a:srgbClr val="37474F"/>
                </a:solidFill>
                <a:latin typeface="Roboto Mono"/>
                <a:ea typeface="Roboto Mono"/>
                <a:cs typeface="Roboto Mono"/>
                <a:sym typeface="Roboto Mono"/>
              </a:rPr>
              <a:t> binder: Controller? = </a:t>
            </a:r>
            <a:r>
              <a:rPr b="0" i="0" lang="ru-RU" sz="1050" u="none" cap="none" strike="noStrike">
                <a:solidFill>
                  <a:srgbClr val="3F51B5"/>
                </a:solidFill>
                <a:latin typeface="Roboto Mono"/>
                <a:ea typeface="Roboto Mono"/>
                <a:cs typeface="Roboto Mono"/>
                <a:sym typeface="Roboto Mono"/>
              </a:rPr>
              <a:t>null</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Сервис подключен</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override</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onServiceConnected(name: ComponentName?, service: IBinder?)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binder = service </a:t>
            </a:r>
            <a:r>
              <a:rPr b="0" i="0" lang="ru-RU" sz="1050" u="none" cap="none" strike="noStrike">
                <a:solidFill>
                  <a:srgbClr val="3F51B5"/>
                </a:solidFill>
                <a:latin typeface="Roboto Mono"/>
                <a:ea typeface="Roboto Mono"/>
                <a:cs typeface="Roboto Mono"/>
                <a:sym typeface="Roboto Mono"/>
              </a:rPr>
              <a:t>as</a:t>
            </a:r>
            <a:r>
              <a:rPr b="0" i="0" lang="ru-RU" sz="1050" u="none" cap="none" strike="noStrike">
                <a:solidFill>
                  <a:srgbClr val="37474F"/>
                </a:solidFill>
                <a:latin typeface="Roboto Mono"/>
                <a:ea typeface="Roboto Mono"/>
                <a:cs typeface="Roboto Mono"/>
                <a:sym typeface="Roboto Mono"/>
              </a:rPr>
              <a:t>? Controller</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Сервис отключился (по каким-то причинам, без unbindService)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override</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onServiceDisconnected(name: ComponentName?)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7"/>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Started + Bound</a:t>
            </a:r>
            <a:endParaRPr/>
          </a:p>
        </p:txBody>
      </p:sp>
      <p:pic>
        <p:nvPicPr>
          <p:cNvPr id="551" name="Google Shape;551;p67"/>
          <p:cNvPicPr preferRelativeResize="0"/>
          <p:nvPr/>
        </p:nvPicPr>
        <p:blipFill rotWithShape="1">
          <a:blip r:embed="rId3">
            <a:alphaModFix/>
          </a:blip>
          <a:srcRect b="0" l="0" r="0" t="0"/>
          <a:stretch/>
        </p:blipFill>
        <p:spPr>
          <a:xfrm>
            <a:off x="3651496" y="1431551"/>
            <a:ext cx="4889007" cy="52650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8"/>
          <p:cNvSpPr txBox="1"/>
          <p:nvPr>
            <p:ph idx="1" type="body"/>
          </p:nvPr>
        </p:nvSpPr>
        <p:spPr>
          <a:xfrm>
            <a:off x="677325" y="1773250"/>
            <a:ext cx="4951800" cy="50847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По умолчанию сервис работает в главном процессе. А это значит, что если у него внутри будет неотловленная ошибка, то она убьет приложение.</a:t>
            </a:r>
            <a:endParaRPr/>
          </a:p>
          <a:p>
            <a:pPr indent="0" lvl="0" marL="0" rtl="0" algn="l">
              <a:lnSpc>
                <a:spcPct val="110000"/>
              </a:lnSpc>
              <a:spcBef>
                <a:spcPts val="1000"/>
              </a:spcBef>
              <a:spcAft>
                <a:spcPts val="0"/>
              </a:spcAft>
              <a:buSzPts val="1800"/>
              <a:buNone/>
            </a:pPr>
            <a:r>
              <a:rPr lang="ru-RU"/>
              <a:t>В каких-то случаях будет необходимость запускать сервис в отдельных процессах. Этим можно управлять при регистрации класса </a:t>
            </a:r>
            <a:r>
              <a:rPr b="1" lang="ru-RU"/>
              <a:t>Service </a:t>
            </a:r>
            <a:r>
              <a:rPr lang="ru-RU"/>
              <a:t>в манифесте при помощи параметра </a:t>
            </a:r>
            <a:r>
              <a:rPr b="1" lang="ru-RU"/>
              <a:t>process.</a:t>
            </a:r>
            <a:endParaRPr b="1"/>
          </a:p>
          <a:p>
            <a:pPr indent="0" lvl="0" marL="0" rtl="0" algn="l">
              <a:lnSpc>
                <a:spcPct val="110000"/>
              </a:lnSpc>
              <a:spcBef>
                <a:spcPts val="1000"/>
              </a:spcBef>
              <a:spcAft>
                <a:spcPts val="0"/>
              </a:spcAft>
              <a:buSzPts val="1800"/>
              <a:buNone/>
            </a:pPr>
            <a:r>
              <a:rPr lang="ru-RU"/>
              <a:t>Если сервис обычный (Background, Foreground), то механика работы с ним не меняется.</a:t>
            </a:r>
            <a:endParaRPr/>
          </a:p>
          <a:p>
            <a:pPr indent="0" lvl="0" marL="0" rtl="0" algn="l">
              <a:lnSpc>
                <a:spcPct val="110000"/>
              </a:lnSpc>
              <a:spcBef>
                <a:spcPts val="1000"/>
              </a:spcBef>
              <a:spcAft>
                <a:spcPts val="0"/>
              </a:spcAft>
              <a:buSzPts val="1800"/>
              <a:buNone/>
            </a:pPr>
            <a:r>
              <a:rPr lang="ru-RU"/>
              <a:t>Если же ваш сервис Bound Service, то обычный Binder уже не подойдет - придется описать его через .aidl файл, и учесть ограничения на передачу данных (можно передавать </a:t>
            </a:r>
            <a:r>
              <a:rPr b="1" lang="ru-RU"/>
              <a:t>базовые типы</a:t>
            </a:r>
            <a:r>
              <a:rPr lang="ru-RU"/>
              <a:t> и </a:t>
            </a:r>
            <a:r>
              <a:rPr b="1" lang="ru-RU"/>
              <a:t>Parcelables</a:t>
            </a:r>
            <a:r>
              <a:rPr lang="ru-RU"/>
              <a:t>). И инициализировать Binder через </a:t>
            </a:r>
            <a:r>
              <a:rPr b="1" lang="ru-RU"/>
              <a:t>IRemoteService.Stub</a:t>
            </a:r>
            <a:r>
              <a:rPr lang="ru-RU"/>
              <a:t>.</a:t>
            </a:r>
            <a:endParaRPr/>
          </a:p>
        </p:txBody>
      </p:sp>
      <p:sp>
        <p:nvSpPr>
          <p:cNvPr id="558" name="Google Shape;558;p68"/>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Сервис и процессы</a:t>
            </a:r>
            <a:endParaRPr/>
          </a:p>
        </p:txBody>
      </p:sp>
      <p:sp>
        <p:nvSpPr>
          <p:cNvPr id="559" name="Google Shape;559;p68"/>
          <p:cNvSpPr txBox="1"/>
          <p:nvPr/>
        </p:nvSpPr>
        <p:spPr>
          <a:xfrm>
            <a:off x="5629125" y="634050"/>
            <a:ext cx="5247300" cy="19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android:name=</a:t>
            </a:r>
            <a:r>
              <a:rPr b="0" i="0" lang="ru-RU" sz="1050" u="none" cap="none" strike="noStrike">
                <a:solidFill>
                  <a:srgbClr val="388E3C"/>
                </a:solidFill>
                <a:latin typeface="Roboto Mono"/>
                <a:ea typeface="Roboto Mono"/>
                <a:cs typeface="Roboto Mono"/>
                <a:sym typeface="Roboto Mono"/>
              </a:rPr>
              <a:t>".ForegroundService"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android:foregroundServiceType=</a:t>
            </a:r>
            <a:r>
              <a:rPr b="0" i="0" lang="ru-RU" sz="1050" u="none" cap="none" strike="noStrike">
                <a:solidFill>
                  <a:srgbClr val="388E3C"/>
                </a:solidFill>
                <a:latin typeface="Roboto Mono"/>
                <a:ea typeface="Roboto Mono"/>
                <a:cs typeface="Roboto Mono"/>
                <a:sym typeface="Roboto Mono"/>
              </a:rPr>
              <a:t>"mediaPlayback"</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android:enabled=</a:t>
            </a:r>
            <a:r>
              <a:rPr b="0" i="0" lang="ru-RU" sz="1050" u="none" cap="none" strike="noStrike">
                <a:solidFill>
                  <a:srgbClr val="388E3C"/>
                </a:solidFill>
                <a:latin typeface="Roboto Mono"/>
                <a:ea typeface="Roboto Mono"/>
                <a:cs typeface="Roboto Mono"/>
                <a:sym typeface="Roboto Mono"/>
              </a:rPr>
              <a:t>"true"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android:exported=</a:t>
            </a:r>
            <a:r>
              <a:rPr b="0" i="0" lang="ru-RU" sz="1050" u="none" cap="none" strike="noStrike">
                <a:solidFill>
                  <a:srgbClr val="388E3C"/>
                </a:solidFill>
                <a:latin typeface="Roboto Mono"/>
                <a:ea typeface="Roboto Mono"/>
                <a:cs typeface="Roboto Mono"/>
                <a:sym typeface="Roboto Mono"/>
              </a:rPr>
              <a:t>"true"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1" i="0" lang="ru-RU" sz="1050" u="none" cap="none" strike="noStrike">
                <a:solidFill>
                  <a:srgbClr val="37474F"/>
                </a:solidFill>
                <a:latin typeface="Roboto Mono"/>
                <a:ea typeface="Roboto Mono"/>
                <a:cs typeface="Roboto Mono"/>
                <a:sym typeface="Roboto Mono"/>
              </a:rPr>
              <a:t>android:process=</a:t>
            </a:r>
            <a:r>
              <a:rPr b="1" i="0" lang="ru-RU" sz="1050" u="none" cap="none" strike="noStrike">
                <a:solidFill>
                  <a:srgbClr val="388E3C"/>
                </a:solidFill>
                <a:latin typeface="Roboto Mono"/>
                <a:ea typeface="Roboto Mono"/>
                <a:cs typeface="Roboto Mono"/>
                <a:sym typeface="Roboto Mono"/>
              </a:rPr>
              <a:t>":player"</a:t>
            </a:r>
            <a:endParaRPr b="1"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&lt;intent-filter&gt;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&lt;/intent-filter&gt;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&lt;/service&gt;</a:t>
            </a:r>
            <a:endParaRPr b="0" i="0" sz="1050" u="none" cap="none" strike="noStrike">
              <a:solidFill>
                <a:srgbClr val="37474F"/>
              </a:solidFill>
              <a:latin typeface="Roboto Mono"/>
              <a:ea typeface="Roboto Mono"/>
              <a:cs typeface="Roboto Mono"/>
              <a:sym typeface="Roboto Mono"/>
            </a:endParaRPr>
          </a:p>
        </p:txBody>
      </p:sp>
      <p:sp>
        <p:nvSpPr>
          <p:cNvPr id="560" name="Google Shape;560;p68"/>
          <p:cNvSpPr txBox="1"/>
          <p:nvPr/>
        </p:nvSpPr>
        <p:spPr>
          <a:xfrm>
            <a:off x="5629125" y="2596650"/>
            <a:ext cx="6562800" cy="403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D81B60"/>
                </a:solidFill>
                <a:latin typeface="Roboto Mono"/>
                <a:ea typeface="Roboto Mono"/>
                <a:cs typeface="Roboto Mono"/>
                <a:sym typeface="Roboto Mono"/>
              </a:rPr>
              <a:t>// IRemoteService.aidl</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F51B5"/>
                </a:solidFill>
                <a:latin typeface="Roboto Mono"/>
                <a:ea typeface="Roboto Mono"/>
                <a:cs typeface="Roboto Mono"/>
                <a:sym typeface="Roboto Mono"/>
              </a:rPr>
              <a:t>package</a:t>
            </a:r>
            <a:r>
              <a:rPr b="0" i="0" lang="ru-RU" sz="1000" u="none" cap="none" strike="noStrike">
                <a:solidFill>
                  <a:srgbClr val="37474F"/>
                </a:solidFill>
                <a:latin typeface="Roboto Mono"/>
                <a:ea typeface="Roboto Mono"/>
                <a:cs typeface="Roboto Mono"/>
                <a:sym typeface="Roboto Mono"/>
              </a:rPr>
              <a:t> com.example.android;</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D81B60"/>
                </a:solidFill>
                <a:latin typeface="Roboto Mono"/>
                <a:ea typeface="Roboto Mono"/>
                <a:cs typeface="Roboto Mono"/>
                <a:sym typeface="Roboto Mono"/>
              </a:rPr>
              <a:t>// Declare any non-default types here with import statements.</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D81B60"/>
                </a:solidFill>
                <a:latin typeface="Roboto Mono"/>
                <a:ea typeface="Roboto Mono"/>
                <a:cs typeface="Roboto Mono"/>
                <a:sym typeface="Roboto Mono"/>
              </a:rPr>
              <a:t>/** Example service interface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F51B5"/>
                </a:solidFill>
                <a:latin typeface="Roboto Mono"/>
                <a:ea typeface="Roboto Mono"/>
                <a:cs typeface="Roboto Mono"/>
                <a:sym typeface="Roboto Mono"/>
              </a:rPr>
              <a:t>interface</a:t>
            </a:r>
            <a:r>
              <a:rPr b="0" i="0" lang="ru-RU" sz="1000" u="none" cap="none" strike="noStrike">
                <a:solidFill>
                  <a:srgbClr val="37474F"/>
                </a:solidFill>
                <a:latin typeface="Roboto Mono"/>
                <a:ea typeface="Roboto Mono"/>
                <a:cs typeface="Roboto Mono"/>
                <a:sym typeface="Roboto Mono"/>
              </a:rPr>
              <a:t> IRemoteService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D81B60"/>
                </a:solidFill>
                <a:latin typeface="Roboto Mono"/>
                <a:ea typeface="Roboto Mono"/>
                <a:cs typeface="Roboto Mono"/>
                <a:sym typeface="Roboto Mono"/>
              </a:rPr>
              <a:t>/** Request the process ID of this service.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int getPid();</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D81B60"/>
                </a:solidFill>
                <a:latin typeface="Roboto Mono"/>
                <a:ea typeface="Roboto Mono"/>
                <a:cs typeface="Roboto Mono"/>
                <a:sym typeface="Roboto Mono"/>
              </a:rPr>
              <a:t>/** Demonstrates some basic types that you can use as parameters</a:t>
            </a:r>
            <a:endParaRPr b="0" i="0" sz="1000" u="none" cap="none" strike="noStrike">
              <a:solidFill>
                <a:srgbClr val="D81B6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D81B60"/>
                </a:solidFill>
                <a:latin typeface="Roboto Mono"/>
                <a:ea typeface="Roboto Mono"/>
                <a:cs typeface="Roboto Mono"/>
                <a:sym typeface="Roboto Mono"/>
              </a:rPr>
              <a:t>     * and return values in AIDL.</a:t>
            </a:r>
            <a:endParaRPr b="0" i="0" sz="1000" u="none" cap="none" strike="noStrike">
              <a:solidFill>
                <a:srgbClr val="D81B6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D81B60"/>
                </a:solidFill>
                <a:latin typeface="Roboto Mono"/>
                <a:ea typeface="Roboto Mono"/>
                <a:cs typeface="Roboto Mono"/>
                <a:sym typeface="Roboto Mono"/>
              </a:rPr>
              <a:t>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void basicTypes(int anInt, long aLong, boolean aBoolean, float aFloat, double aDouble, String aString);</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F51B5"/>
                </a:solidFill>
                <a:latin typeface="Roboto Mono"/>
                <a:ea typeface="Roboto Mono"/>
                <a:cs typeface="Roboto Mono"/>
                <a:sym typeface="Roboto Mono"/>
              </a:rPr>
              <a:t>private</a:t>
            </a: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3F51B5"/>
                </a:solidFill>
                <a:latin typeface="Roboto Mono"/>
                <a:ea typeface="Roboto Mono"/>
                <a:cs typeface="Roboto Mono"/>
                <a:sym typeface="Roboto Mono"/>
              </a:rPr>
              <a:t>val</a:t>
            </a:r>
            <a:r>
              <a:rPr b="0" i="0" lang="ru-RU" sz="1000" u="none" cap="none" strike="noStrike">
                <a:solidFill>
                  <a:srgbClr val="37474F"/>
                </a:solidFill>
                <a:latin typeface="Roboto Mono"/>
                <a:ea typeface="Roboto Mono"/>
                <a:cs typeface="Roboto Mono"/>
                <a:sym typeface="Roboto Mono"/>
              </a:rPr>
              <a:t> binder = </a:t>
            </a:r>
            <a:r>
              <a:rPr b="0" i="0" lang="ru-RU" sz="1000" u="none" cap="none" strike="noStrike">
                <a:solidFill>
                  <a:srgbClr val="3F51B5"/>
                </a:solidFill>
                <a:latin typeface="Roboto Mono"/>
                <a:ea typeface="Roboto Mono"/>
                <a:cs typeface="Roboto Mono"/>
                <a:sym typeface="Roboto Mono"/>
              </a:rPr>
              <a:t>object</a:t>
            </a:r>
            <a:r>
              <a:rPr b="0" i="0" lang="ru-RU" sz="1000" u="none" cap="none" strike="noStrike">
                <a:solidFill>
                  <a:srgbClr val="37474F"/>
                </a:solidFill>
                <a:latin typeface="Roboto Mono"/>
                <a:ea typeface="Roboto Mono"/>
                <a:cs typeface="Roboto Mono"/>
                <a:sym typeface="Roboto Mono"/>
              </a:rPr>
              <a:t> : IRemoteService.Stub()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3F51B5"/>
                </a:solidFill>
                <a:latin typeface="Roboto Mono"/>
                <a:ea typeface="Roboto Mono"/>
                <a:cs typeface="Roboto Mono"/>
                <a:sym typeface="Roboto Mono"/>
              </a:rPr>
              <a:t>override</a:t>
            </a: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3F51B5"/>
                </a:solidFill>
                <a:latin typeface="Roboto Mono"/>
                <a:ea typeface="Roboto Mono"/>
                <a:cs typeface="Roboto Mono"/>
                <a:sym typeface="Roboto Mono"/>
              </a:rPr>
              <a:t>fun</a:t>
            </a:r>
            <a:r>
              <a:rPr b="0" i="0" lang="ru-RU" sz="1000" u="none" cap="none" strike="noStrike">
                <a:solidFill>
                  <a:srgbClr val="37474F"/>
                </a:solidFill>
                <a:latin typeface="Roboto Mono"/>
                <a:ea typeface="Roboto Mono"/>
                <a:cs typeface="Roboto Mono"/>
                <a:sym typeface="Roboto Mono"/>
              </a:rPr>
              <a:t> getPid(): Int = Process.myPid()</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3F51B5"/>
                </a:solidFill>
                <a:latin typeface="Roboto Mono"/>
                <a:ea typeface="Roboto Mono"/>
                <a:cs typeface="Roboto Mono"/>
                <a:sym typeface="Roboto Mono"/>
              </a:rPr>
              <a:t>override</a:t>
            </a: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3F51B5"/>
                </a:solidFill>
                <a:latin typeface="Roboto Mono"/>
                <a:ea typeface="Roboto Mono"/>
                <a:cs typeface="Roboto Mono"/>
                <a:sym typeface="Roboto Mono"/>
              </a:rPr>
              <a:t>fun</a:t>
            </a:r>
            <a:r>
              <a:rPr b="0" i="0" lang="ru-RU" sz="1000" u="none" cap="none" strike="noStrike">
                <a:solidFill>
                  <a:srgbClr val="37474F"/>
                </a:solidFill>
                <a:latin typeface="Roboto Mono"/>
                <a:ea typeface="Roboto Mono"/>
                <a:cs typeface="Roboto Mono"/>
                <a:sym typeface="Roboto Mono"/>
              </a:rPr>
              <a:t> basicTypes(anInt: Int,aLong: Long,aBoolean: Boolean,aFloat: Float,aDouble: Double, aString: String)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r>
              <a:rPr b="0" i="0" lang="ru-RU" sz="1000" u="none" cap="none" strike="noStrike">
                <a:solidFill>
                  <a:srgbClr val="D81B60"/>
                </a:solidFill>
                <a:latin typeface="Roboto Mono"/>
                <a:ea typeface="Roboto Mono"/>
                <a:cs typeface="Roboto Mono"/>
                <a:sym typeface="Roboto Mono"/>
              </a:rPr>
              <a:t>// Does nothing.</a:t>
            </a:r>
            <a:endParaRPr b="0" i="0" sz="100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    }</a:t>
            </a:r>
            <a:endParaRPr b="0" i="0" sz="100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00"/>
              <a:buFont typeface="Arial"/>
              <a:buNone/>
            </a:pPr>
            <a:r>
              <a:rPr b="0" i="0" lang="ru-RU" sz="1000" u="none" cap="none" strike="noStrike">
                <a:solidFill>
                  <a:srgbClr val="37474F"/>
                </a:solidFill>
                <a:latin typeface="Roboto Mono"/>
                <a:ea typeface="Roboto Mono"/>
                <a:cs typeface="Roboto Mono"/>
                <a:sym typeface="Roboto Mono"/>
              </a:rPr>
              <a:t>}</a:t>
            </a:r>
            <a:endParaRPr b="0" i="0" sz="100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9"/>
          <p:cNvSpPr txBox="1"/>
          <p:nvPr>
            <p:ph type="title"/>
          </p:nvPr>
        </p:nvSpPr>
        <p:spPr>
          <a:xfrm>
            <a:off x="603171" y="1119966"/>
            <a:ext cx="75090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t>JobScheduler</a:t>
            </a:r>
            <a:endParaRPr/>
          </a:p>
        </p:txBody>
      </p:sp>
      <p:sp>
        <p:nvSpPr>
          <p:cNvPr id="566" name="Google Shape;566;p69"/>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7" name="Google Shape;567;p69"/>
          <p:cNvSpPr/>
          <p:nvPr/>
        </p:nvSpPr>
        <p:spPr>
          <a:xfrm>
            <a:off x="1182274"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8" name="Google Shape;568;p69"/>
          <p:cNvSpPr/>
          <p:nvPr/>
        </p:nvSpPr>
        <p:spPr>
          <a:xfrm>
            <a:off x="1705735" y="5548708"/>
            <a:ext cx="189300" cy="189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9" name="Google Shape;569;p69"/>
          <p:cNvSpPr/>
          <p:nvPr/>
        </p:nvSpPr>
        <p:spPr>
          <a:xfrm>
            <a:off x="2229196"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0" name="Google Shape;570;p69"/>
          <p:cNvSpPr/>
          <p:nvPr/>
        </p:nvSpPr>
        <p:spPr>
          <a:xfrm>
            <a:off x="2752657"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1" name="Google Shape;571;p69"/>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0"/>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IntentService</a:t>
            </a:r>
            <a:endParaRPr/>
          </a:p>
        </p:txBody>
      </p:sp>
      <p:sp>
        <p:nvSpPr>
          <p:cNvPr id="578" name="Google Shape;578;p70"/>
          <p:cNvSpPr txBox="1"/>
          <p:nvPr>
            <p:ph idx="1" type="body"/>
          </p:nvPr>
        </p:nvSpPr>
        <p:spPr>
          <a:xfrm>
            <a:off x="677334" y="1773238"/>
            <a:ext cx="53043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Ранее, для выполнения коротких задач, в асинхронноном потоке (Обычный сервис же исполняется в главном потоке), использовался IntentService. Его надо было регистрировать в манифесте так же, как и обычный сервис</a:t>
            </a:r>
            <a:endParaRPr/>
          </a:p>
          <a:p>
            <a:pPr indent="0" lvl="0" marL="0" rtl="0" algn="l">
              <a:lnSpc>
                <a:spcPct val="110000"/>
              </a:lnSpc>
              <a:spcBef>
                <a:spcPts val="1000"/>
              </a:spcBef>
              <a:spcAft>
                <a:spcPts val="0"/>
              </a:spcAft>
              <a:buSzPts val="1800"/>
              <a:buNone/>
            </a:pPr>
            <a:r>
              <a:rPr lang="ru-RU"/>
              <a:t>Его логика работы была простая - сервис запускался и начинал выполнять работу. Если во время его работы ему прилетали новые команды, то они добавлялись в очередь и исполнялись по порядку.</a:t>
            </a:r>
            <a:endParaRPr/>
          </a:p>
          <a:p>
            <a:pPr indent="0" lvl="0" marL="0" rtl="0" algn="l">
              <a:lnSpc>
                <a:spcPct val="110000"/>
              </a:lnSpc>
              <a:spcBef>
                <a:spcPts val="1000"/>
              </a:spcBef>
              <a:spcAft>
                <a:spcPts val="0"/>
              </a:spcAft>
              <a:buSzPts val="1800"/>
              <a:buNone/>
            </a:pPr>
            <a:r>
              <a:rPr lang="ru-RU"/>
              <a:t>По окончании работы - сервис каким-то способом уведомлял слушателя (зачастую, при помощи BroadcastReceiver), и сам себя останавливал.</a:t>
            </a:r>
            <a:endParaRPr/>
          </a:p>
          <a:p>
            <a:pPr indent="0" lvl="0" marL="0" rtl="0" algn="l">
              <a:lnSpc>
                <a:spcPct val="110000"/>
              </a:lnSpc>
              <a:spcBef>
                <a:spcPts val="1000"/>
              </a:spcBef>
              <a:spcAft>
                <a:spcPts val="0"/>
              </a:spcAft>
              <a:buSzPts val="1800"/>
              <a:buNone/>
            </a:pPr>
            <a:r>
              <a:rPr lang="ru-RU"/>
              <a:t>Этот класс уже считается устаревшим с Android API 30.</a:t>
            </a:r>
            <a:endParaRPr/>
          </a:p>
          <a:p>
            <a:pPr indent="0" lvl="0" marL="0" rtl="0" algn="l">
              <a:lnSpc>
                <a:spcPct val="110000"/>
              </a:lnSpc>
              <a:spcBef>
                <a:spcPts val="1000"/>
              </a:spcBef>
              <a:spcAft>
                <a:spcPts val="0"/>
              </a:spcAft>
              <a:buSzPts val="1800"/>
              <a:buNone/>
            </a:pPr>
            <a:r>
              <a:rPr lang="ru-RU"/>
              <a:t>На его смену пришел JobScheduler.</a:t>
            </a:r>
            <a:endParaRPr/>
          </a:p>
        </p:txBody>
      </p:sp>
      <p:sp>
        <p:nvSpPr>
          <p:cNvPr id="579" name="Google Shape;579;p70"/>
          <p:cNvSpPr txBox="1"/>
          <p:nvPr/>
        </p:nvSpPr>
        <p:spPr>
          <a:xfrm>
            <a:off x="6185475" y="1773250"/>
            <a:ext cx="57537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Для работы с Intent надо было использовать метод onHandleIntent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9C27B0"/>
                </a:solidFill>
                <a:latin typeface="Roboto Mono"/>
                <a:ea typeface="Roboto Mono"/>
                <a:cs typeface="Roboto Mono"/>
                <a:sym typeface="Roboto Mono"/>
              </a:rPr>
              <a:t>@Override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protected</a:t>
            </a:r>
            <a:r>
              <a:rPr b="0" i="0" lang="ru-RU" sz="1050" u="none" cap="none" strike="noStrike">
                <a:solidFill>
                  <a:srgbClr val="37474F"/>
                </a:solidFill>
                <a:latin typeface="Roboto Mono"/>
                <a:ea typeface="Roboto Mono"/>
                <a:cs typeface="Roboto Mono"/>
                <a:sym typeface="Roboto Mono"/>
              </a:rPr>
              <a:t> void onHandleIntent(Intent intent)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if</a:t>
            </a:r>
            <a:r>
              <a:rPr b="0" i="0" lang="ru-RU" sz="1050" u="none" cap="none" strike="noStrike">
                <a:solidFill>
                  <a:srgbClr val="37474F"/>
                </a:solidFill>
                <a:latin typeface="Roboto Mono"/>
                <a:ea typeface="Roboto Mono"/>
                <a:cs typeface="Roboto Mono"/>
                <a:sym typeface="Roboto Mono"/>
              </a:rPr>
              <a:t> (intent != </a:t>
            </a:r>
            <a:r>
              <a:rPr b="0" i="0" lang="ru-RU" sz="1050" u="none" cap="none" strike="noStrike">
                <a:solidFill>
                  <a:srgbClr val="3F51B5"/>
                </a:solidFill>
                <a:latin typeface="Roboto Mono"/>
                <a:ea typeface="Roboto Mono"/>
                <a:cs typeface="Roboto Mono"/>
                <a:sym typeface="Roboto Mono"/>
              </a:rPr>
              <a:t>null</a:t>
            </a: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final</a:t>
            </a:r>
            <a:r>
              <a:rPr b="0" i="0" lang="ru-RU" sz="1050" u="none" cap="none" strike="noStrike">
                <a:solidFill>
                  <a:srgbClr val="37474F"/>
                </a:solidFill>
                <a:latin typeface="Roboto Mono"/>
                <a:ea typeface="Roboto Mono"/>
                <a:cs typeface="Roboto Mono"/>
                <a:sym typeface="Roboto Mono"/>
              </a:rPr>
              <a:t> String action = intent.getAction();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if</a:t>
            </a:r>
            <a:r>
              <a:rPr b="0" i="0" lang="ru-RU" sz="1050" u="none" cap="none" strike="noStrike">
                <a:solidFill>
                  <a:srgbClr val="37474F"/>
                </a:solidFill>
                <a:latin typeface="Roboto Mono"/>
                <a:ea typeface="Roboto Mono"/>
                <a:cs typeface="Roboto Mono"/>
                <a:sym typeface="Roboto Mono"/>
              </a:rPr>
              <a:t> (ACTION_WRITE_EXERCISE.equals(action))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handleActionWriteExercise();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1"/>
          <p:cNvSpPr txBox="1"/>
          <p:nvPr>
            <p:ph idx="1" type="body"/>
          </p:nvPr>
        </p:nvSpPr>
        <p:spPr>
          <a:xfrm>
            <a:off x="381925" y="1336250"/>
            <a:ext cx="5599800" cy="52677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Планировщик задач…</a:t>
            </a:r>
            <a:endParaRPr/>
          </a:p>
          <a:p>
            <a:pPr indent="0" lvl="0" marL="0" rtl="0" algn="l">
              <a:lnSpc>
                <a:spcPct val="110000"/>
              </a:lnSpc>
              <a:spcBef>
                <a:spcPts val="1000"/>
              </a:spcBef>
              <a:spcAft>
                <a:spcPts val="0"/>
              </a:spcAft>
              <a:buSzPts val="1800"/>
              <a:buNone/>
            </a:pPr>
            <a:r>
              <a:rPr lang="ru-RU"/>
              <a:t>Сами задачи обрабатываются</a:t>
            </a:r>
            <a:endParaRPr/>
          </a:p>
          <a:p>
            <a:pPr indent="-342900" lvl="0" marL="457200" rtl="0" algn="l">
              <a:lnSpc>
                <a:spcPct val="110000"/>
              </a:lnSpc>
              <a:spcBef>
                <a:spcPts val="1000"/>
              </a:spcBef>
              <a:spcAft>
                <a:spcPts val="0"/>
              </a:spcAft>
              <a:buSzPts val="1800"/>
              <a:buChar char="-"/>
            </a:pPr>
            <a:r>
              <a:rPr b="1" lang="ru-RU"/>
              <a:t>JobService</a:t>
            </a:r>
            <a:endParaRPr b="1"/>
          </a:p>
          <a:p>
            <a:pPr indent="0" lvl="0" marL="0" rtl="0" algn="l">
              <a:lnSpc>
                <a:spcPct val="110000"/>
              </a:lnSpc>
              <a:spcBef>
                <a:spcPts val="1000"/>
              </a:spcBef>
              <a:spcAft>
                <a:spcPts val="0"/>
              </a:spcAft>
              <a:buSzPts val="1800"/>
              <a:buNone/>
            </a:pPr>
            <a:r>
              <a:rPr lang="ru-RU"/>
              <a:t>Данные для выполнения задач необходимо создать</a:t>
            </a:r>
            <a:endParaRPr/>
          </a:p>
          <a:p>
            <a:pPr indent="-342900" lvl="0" marL="457200" rtl="0" algn="l">
              <a:lnSpc>
                <a:spcPct val="110000"/>
              </a:lnSpc>
              <a:spcBef>
                <a:spcPts val="1000"/>
              </a:spcBef>
              <a:spcAft>
                <a:spcPts val="0"/>
              </a:spcAft>
              <a:buSzPts val="1800"/>
              <a:buChar char="-"/>
            </a:pPr>
            <a:r>
              <a:rPr b="1" lang="ru-RU"/>
              <a:t>JobInfo.Builder</a:t>
            </a:r>
            <a:endParaRPr b="1"/>
          </a:p>
          <a:p>
            <a:pPr indent="0" lvl="0" marL="0" rtl="0" algn="l">
              <a:lnSpc>
                <a:spcPct val="110000"/>
              </a:lnSpc>
              <a:spcBef>
                <a:spcPts val="1000"/>
              </a:spcBef>
              <a:spcAft>
                <a:spcPts val="0"/>
              </a:spcAft>
              <a:buSzPts val="1800"/>
              <a:buNone/>
            </a:pPr>
            <a:r>
              <a:rPr lang="ru-RU"/>
              <a:t>Сам </a:t>
            </a:r>
            <a:r>
              <a:rPr b="1" lang="ru-RU"/>
              <a:t>JobInfo </a:t>
            </a:r>
            <a:r>
              <a:rPr lang="ru-RU"/>
              <a:t>можно наполнить разными условиями, которые будут триггерить выполнения задачи.</a:t>
            </a:r>
            <a:endParaRPr/>
          </a:p>
          <a:p>
            <a:pPr indent="0" lvl="0" marL="0" rtl="0" algn="l">
              <a:lnSpc>
                <a:spcPct val="110000"/>
              </a:lnSpc>
              <a:spcBef>
                <a:spcPts val="1000"/>
              </a:spcBef>
              <a:spcAft>
                <a:spcPts val="0"/>
              </a:spcAft>
              <a:buSzPts val="1800"/>
              <a:buNone/>
            </a:pPr>
            <a:r>
              <a:rPr lang="ru-RU"/>
              <a:t>После создания JobInfo его можно добавить в список на исполнение при помощи команды </a:t>
            </a:r>
            <a:r>
              <a:rPr b="1" lang="ru-RU"/>
              <a:t>JobScheduler.schedule</a:t>
            </a:r>
            <a:r>
              <a:rPr lang="ru-RU"/>
              <a:t>. А отменить выполнение при помощи </a:t>
            </a:r>
            <a:r>
              <a:rPr b="1" lang="ru-RU"/>
              <a:t>JobScheduler.cancel</a:t>
            </a:r>
            <a:r>
              <a:rPr lang="ru-RU"/>
              <a:t>. Шедулер можно получить при помощи Context:</a:t>
            </a:r>
            <a:endParaRPr/>
          </a:p>
          <a:p>
            <a:pPr indent="-292100" lvl="0" marL="457200" rtl="0" algn="l">
              <a:lnSpc>
                <a:spcPct val="110000"/>
              </a:lnSpc>
              <a:spcBef>
                <a:spcPts val="1000"/>
              </a:spcBef>
              <a:spcAft>
                <a:spcPts val="0"/>
              </a:spcAft>
              <a:buSzPts val="1000"/>
              <a:buChar char="-"/>
            </a:pPr>
            <a:r>
              <a:rPr lang="ru-RU" sz="1000"/>
              <a:t>Сontext.getSystemService(Context.JOB_SCHEDULER_SERVICE) as </a:t>
            </a:r>
            <a:r>
              <a:rPr b="1" lang="ru-RU" sz="1000"/>
              <a:t>JobScheduler</a:t>
            </a:r>
            <a:endParaRPr b="1" sz="1000"/>
          </a:p>
          <a:p>
            <a:pPr indent="0" lvl="0" marL="0" rtl="0" algn="l">
              <a:lnSpc>
                <a:spcPct val="110000"/>
              </a:lnSpc>
              <a:spcBef>
                <a:spcPts val="1000"/>
              </a:spcBef>
              <a:spcAft>
                <a:spcPts val="0"/>
              </a:spcAft>
              <a:buSzPts val="1800"/>
              <a:buNone/>
            </a:pPr>
            <a:r>
              <a:t/>
            </a:r>
            <a:endParaRPr/>
          </a:p>
        </p:txBody>
      </p:sp>
      <p:sp>
        <p:nvSpPr>
          <p:cNvPr id="586" name="Google Shape;586;p71"/>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JobScheduler</a:t>
            </a:r>
            <a:endParaRPr/>
          </a:p>
        </p:txBody>
      </p:sp>
      <p:sp>
        <p:nvSpPr>
          <p:cNvPr id="587" name="Google Shape;587;p71"/>
          <p:cNvSpPr txBox="1"/>
          <p:nvPr/>
        </p:nvSpPr>
        <p:spPr>
          <a:xfrm>
            <a:off x="5935500" y="116250"/>
            <a:ext cx="6256500" cy="648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Да, это тоже сервис)</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&lt;service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android:name=</a:t>
            </a:r>
            <a:r>
              <a:rPr b="0" i="0" lang="ru-RU" sz="1050" u="none" cap="none" strike="noStrike">
                <a:solidFill>
                  <a:srgbClr val="388E3C"/>
                </a:solidFill>
                <a:latin typeface="Roboto Mono"/>
                <a:ea typeface="Roboto Mono"/>
                <a:cs typeface="Roboto Mono"/>
                <a:sym typeface="Roboto Mono"/>
              </a:rPr>
              <a:t>".JobSchedulerService"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android:permission=</a:t>
            </a:r>
            <a:r>
              <a:rPr b="0" i="0" lang="ru-RU" sz="1050" u="none" cap="none" strike="noStrike">
                <a:solidFill>
                  <a:srgbClr val="388E3C"/>
                </a:solidFill>
                <a:latin typeface="Roboto Mono"/>
                <a:ea typeface="Roboto Mono"/>
                <a:cs typeface="Roboto Mono"/>
                <a:sym typeface="Roboto Mono"/>
              </a:rPr>
              <a:t>"android.permission.BIND_JOB_SERVICE"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android:exported=</a:t>
            </a:r>
            <a:r>
              <a:rPr b="0" i="0" lang="ru-RU" sz="1050" u="none" cap="none" strike="noStrike">
                <a:solidFill>
                  <a:srgbClr val="388E3C"/>
                </a:solidFill>
                <a:latin typeface="Roboto Mono"/>
                <a:ea typeface="Roboto Mono"/>
                <a:cs typeface="Roboto Mono"/>
                <a:sym typeface="Roboto Mono"/>
              </a:rPr>
              <a:t>"true"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Для работы необходимо переопределить onStartJob и onStopJob</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 JobSchedulerService: JobService()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Вызывается, когда триггер на исполнение сработал</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override</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onStartJob(params: JobParameters?): Boolean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Вызывается, когда исполнять задачу больше не надо</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override</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onStopJob(params: JobParameters?): Boolean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scheduleSimpleJob(context: Context)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component = ComponentName(context, JobSchedulerService::</a:t>
            </a: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.java)</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builder = JobInfo.Builder(jobId, component).apply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job = builder.build()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scheduler = context</a:t>
            </a:r>
            <a:endParaRPr b="0" i="0" sz="1050" u="none" cap="none" strike="noStrike">
              <a:solidFill>
                <a:srgbClr val="37474F"/>
              </a:solidFill>
              <a:latin typeface="Roboto Mono"/>
              <a:ea typeface="Roboto Mono"/>
              <a:cs typeface="Roboto Mono"/>
              <a:sym typeface="Roboto Mono"/>
            </a:endParaRPr>
          </a:p>
          <a:p>
            <a:pPr indent="45720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.getSystemService(Context.JOB_SCHEDULER_SERVICE)</a:t>
            </a:r>
            <a:r>
              <a:rPr b="0" i="0" lang="ru-RU" sz="1050" u="none" cap="none" strike="noStrike">
                <a:solidFill>
                  <a:srgbClr val="3F51B5"/>
                </a:solidFill>
                <a:latin typeface="Roboto Mono"/>
                <a:ea typeface="Roboto Mono"/>
                <a:cs typeface="Roboto Mono"/>
                <a:sym typeface="Roboto Mono"/>
              </a:rPr>
              <a:t>as</a:t>
            </a:r>
            <a:r>
              <a:rPr b="0" i="0" lang="ru-RU" sz="1050" u="none" cap="none" strike="noStrike">
                <a:solidFill>
                  <a:srgbClr val="37474F"/>
                </a:solidFill>
                <a:latin typeface="Roboto Mono"/>
                <a:ea typeface="Roboto Mono"/>
                <a:cs typeface="Roboto Mono"/>
                <a:sym typeface="Roboto Mono"/>
              </a:rPr>
              <a:t> JobScheduler</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scheduler.schedule(job)</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unscheduleSimpleJob(context: Context)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scheduler = context</a:t>
            </a:r>
            <a:endParaRPr b="0" i="0" sz="1050" u="none" cap="none" strike="noStrike">
              <a:solidFill>
                <a:srgbClr val="37474F"/>
              </a:solidFill>
              <a:latin typeface="Roboto Mono"/>
              <a:ea typeface="Roboto Mono"/>
              <a:cs typeface="Roboto Mono"/>
              <a:sym typeface="Roboto Mono"/>
            </a:endParaRPr>
          </a:p>
          <a:p>
            <a:pPr indent="45720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.getSystemService(Context.JOB_SCHEDULER_SERVICE) </a:t>
            </a:r>
            <a:r>
              <a:rPr b="0" i="0" lang="ru-RU" sz="1050" u="none" cap="none" strike="noStrike">
                <a:solidFill>
                  <a:srgbClr val="3F51B5"/>
                </a:solidFill>
                <a:latin typeface="Roboto Mono"/>
                <a:ea typeface="Roboto Mono"/>
                <a:cs typeface="Roboto Mono"/>
                <a:sym typeface="Roboto Mono"/>
              </a:rPr>
              <a:t>as</a:t>
            </a:r>
            <a:r>
              <a:rPr b="0" i="0" lang="ru-RU" sz="1050" u="none" cap="none" strike="noStrike">
                <a:solidFill>
                  <a:srgbClr val="37474F"/>
                </a:solidFill>
                <a:latin typeface="Roboto Mono"/>
                <a:ea typeface="Roboto Mono"/>
                <a:cs typeface="Roboto Mono"/>
                <a:sym typeface="Roboto Mono"/>
              </a:rPr>
              <a:t> JobScheduler</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scheduler.cancel(jobId)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91" name="Shape 591"/>
        <p:cNvGrpSpPr/>
        <p:nvPr/>
      </p:nvGrpSpPr>
      <p:grpSpPr>
        <a:xfrm>
          <a:off x="0" y="0"/>
          <a:ext cx="0" cy="0"/>
          <a:chOff x="0" y="0"/>
          <a:chExt cx="0" cy="0"/>
        </a:xfrm>
      </p:grpSpPr>
      <p:sp>
        <p:nvSpPr>
          <p:cNvPr id="592" name="Google Shape;592;p72"/>
          <p:cNvSpPr txBox="1"/>
          <p:nvPr>
            <p:ph type="title"/>
          </p:nvPr>
        </p:nvSpPr>
        <p:spPr>
          <a:xfrm>
            <a:off x="603175" y="1119975"/>
            <a:ext cx="56652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solidFill>
                  <a:schemeClr val="lt1"/>
                </a:solidFill>
              </a:rPr>
              <a:t>WorkManager</a:t>
            </a:r>
            <a:endParaRPr>
              <a:solidFill>
                <a:schemeClr val="lt1"/>
              </a:solidFill>
            </a:endParaRPr>
          </a:p>
        </p:txBody>
      </p:sp>
      <p:sp>
        <p:nvSpPr>
          <p:cNvPr id="593" name="Google Shape;593;p72"/>
          <p:cNvSpPr txBox="1"/>
          <p:nvPr/>
        </p:nvSpPr>
        <p:spPr>
          <a:xfrm>
            <a:off x="603172" y="3250429"/>
            <a:ext cx="4957800" cy="288300"/>
          </a:xfrm>
          <a:prstGeom prst="rect">
            <a:avLst/>
          </a:prstGeom>
          <a:noFill/>
          <a:ln>
            <a:noFill/>
          </a:ln>
        </p:spPr>
        <p:txBody>
          <a:bodyPr anchorCtr="0" anchor="t" bIns="36000" lIns="36000" spcFirstLastPara="1" rIns="36000" wrap="square" tIns="36000">
            <a:spAutoFit/>
          </a:bodyPr>
          <a:lstStyle/>
          <a:p>
            <a:pPr indent="0" lvl="0" marL="0" marR="0" rtl="0" algn="l">
              <a:lnSpc>
                <a:spcPct val="11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p72"/>
          <p:cNvPicPr preferRelativeResize="0"/>
          <p:nvPr/>
        </p:nvPicPr>
        <p:blipFill rotWithShape="1">
          <a:blip r:embed="rId3">
            <a:alphaModFix/>
          </a:blip>
          <a:srcRect b="23952" l="20384" r="36174" t="18409"/>
          <a:stretch/>
        </p:blipFill>
        <p:spPr>
          <a:xfrm>
            <a:off x="6096000" y="-36981"/>
            <a:ext cx="6096000" cy="6894981"/>
          </a:xfrm>
          <a:prstGeom prst="rect">
            <a:avLst/>
          </a:prstGeom>
          <a:noFill/>
          <a:ln>
            <a:noFill/>
          </a:ln>
        </p:spPr>
      </p:pic>
      <p:sp>
        <p:nvSpPr>
          <p:cNvPr id="595" name="Google Shape;595;p72"/>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6" name="Google Shape;596;p72"/>
          <p:cNvSpPr/>
          <p:nvPr/>
        </p:nvSpPr>
        <p:spPr>
          <a:xfrm>
            <a:off x="1182274"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7" name="Google Shape;597;p72"/>
          <p:cNvSpPr/>
          <p:nvPr/>
        </p:nvSpPr>
        <p:spPr>
          <a:xfrm>
            <a:off x="1705735"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8" name="Google Shape;598;p72"/>
          <p:cNvSpPr/>
          <p:nvPr/>
        </p:nvSpPr>
        <p:spPr>
          <a:xfrm>
            <a:off x="2229196" y="5548708"/>
            <a:ext cx="189300" cy="1893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p72"/>
          <p:cNvSpPr/>
          <p:nvPr/>
        </p:nvSpPr>
        <p:spPr>
          <a:xfrm>
            <a:off x="2752657"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0" name="Google Shape;600;p72"/>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3"/>
          <p:cNvSpPr txBox="1"/>
          <p:nvPr>
            <p:ph type="title"/>
          </p:nvPr>
        </p:nvSpPr>
        <p:spPr>
          <a:xfrm>
            <a:off x="1999342" y="2514752"/>
            <a:ext cx="8193300" cy="18285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SzPts val="6600"/>
              <a:buNone/>
            </a:pPr>
            <a:r>
              <a:rPr lang="ru-RU"/>
              <a:t>А теперь забыли про JobScheduler:)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7"/>
          <p:cNvPicPr preferRelativeResize="0"/>
          <p:nvPr/>
        </p:nvPicPr>
        <p:blipFill rotWithShape="1">
          <a:blip r:embed="rId3">
            <a:alphaModFix/>
          </a:blip>
          <a:srcRect b="31203" l="72252" r="95" t="30439"/>
          <a:stretch/>
        </p:blipFill>
        <p:spPr>
          <a:xfrm>
            <a:off x="0" y="692152"/>
            <a:ext cx="5243288" cy="6165848"/>
          </a:xfrm>
          <a:prstGeom prst="rect">
            <a:avLst/>
          </a:prstGeom>
          <a:noFill/>
          <a:ln>
            <a:noFill/>
          </a:ln>
        </p:spPr>
      </p:pic>
      <p:sp>
        <p:nvSpPr>
          <p:cNvPr id="380" name="Google Shape;380;p47"/>
          <p:cNvSpPr txBox="1"/>
          <p:nvPr>
            <p:ph idx="1" type="body"/>
          </p:nvPr>
        </p:nvSpPr>
        <p:spPr>
          <a:xfrm>
            <a:off x="6458200" y="692151"/>
            <a:ext cx="5075100" cy="5508600"/>
          </a:xfrm>
          <a:prstGeom prst="rect">
            <a:avLst/>
          </a:prstGeom>
          <a:noFill/>
          <a:ln>
            <a:noFill/>
          </a:ln>
        </p:spPr>
        <p:txBody>
          <a:bodyPr anchorCtr="0" anchor="ctr" bIns="0" lIns="0" spcFirstLastPara="1" rIns="0" wrap="square" tIns="0">
            <a:normAutofit/>
          </a:bodyPr>
          <a:lstStyle/>
          <a:p>
            <a:pPr indent="-342900" lvl="0" marL="457200" rtl="0" algn="l">
              <a:lnSpc>
                <a:spcPct val="110000"/>
              </a:lnSpc>
              <a:spcBef>
                <a:spcPts val="1000"/>
              </a:spcBef>
              <a:spcAft>
                <a:spcPts val="0"/>
              </a:spcAft>
              <a:buSzPts val="1800"/>
              <a:buAutoNum type="arabicPeriod"/>
            </a:pPr>
            <a:r>
              <a:rPr lang="ru-RU" sz="1800"/>
              <a:t>Notification</a:t>
            </a:r>
            <a:endParaRPr sz="1800"/>
          </a:p>
          <a:p>
            <a:pPr indent="-342900" lvl="0" marL="457200" rtl="0" algn="l">
              <a:lnSpc>
                <a:spcPct val="110000"/>
              </a:lnSpc>
              <a:spcBef>
                <a:spcPts val="0"/>
              </a:spcBef>
              <a:spcAft>
                <a:spcPts val="0"/>
              </a:spcAft>
              <a:buSzPts val="1800"/>
              <a:buAutoNum type="arabicPeriod"/>
            </a:pPr>
            <a:r>
              <a:rPr lang="ru-RU" sz="1800"/>
              <a:t>Service</a:t>
            </a:r>
            <a:endParaRPr sz="1800"/>
          </a:p>
          <a:p>
            <a:pPr indent="-342900" lvl="0" marL="457200" rtl="0" algn="l">
              <a:lnSpc>
                <a:spcPct val="110000"/>
              </a:lnSpc>
              <a:spcBef>
                <a:spcPts val="0"/>
              </a:spcBef>
              <a:spcAft>
                <a:spcPts val="0"/>
              </a:spcAft>
              <a:buSzPts val="1800"/>
              <a:buAutoNum type="arabicPeriod"/>
            </a:pPr>
            <a:r>
              <a:rPr lang="ru-RU" sz="1800"/>
              <a:t>JobScheduler</a:t>
            </a:r>
            <a:endParaRPr sz="1800"/>
          </a:p>
          <a:p>
            <a:pPr indent="-342900" lvl="0" marL="457200" rtl="0" algn="l">
              <a:lnSpc>
                <a:spcPct val="110000"/>
              </a:lnSpc>
              <a:spcBef>
                <a:spcPts val="0"/>
              </a:spcBef>
              <a:spcAft>
                <a:spcPts val="0"/>
              </a:spcAft>
              <a:buSzPts val="1800"/>
              <a:buAutoNum type="arabicPeriod"/>
            </a:pPr>
            <a:r>
              <a:rPr lang="ru-RU" sz="1800"/>
              <a:t>WorkManager</a:t>
            </a:r>
            <a:endParaRPr sz="1800"/>
          </a:p>
          <a:p>
            <a:pPr indent="-342900" lvl="0" marL="457200" rtl="0" algn="l">
              <a:lnSpc>
                <a:spcPct val="110000"/>
              </a:lnSpc>
              <a:spcBef>
                <a:spcPts val="0"/>
              </a:spcBef>
              <a:spcAft>
                <a:spcPts val="0"/>
              </a:spcAft>
              <a:buSzPts val="1800"/>
              <a:buAutoNum type="arabicPeriod"/>
            </a:pPr>
            <a:r>
              <a:rPr lang="ru-RU" sz="1800"/>
              <a:t>AlarmManager</a:t>
            </a:r>
            <a:endParaRPr sz="1800"/>
          </a:p>
          <a:p>
            <a:pPr indent="-342900" lvl="0" marL="457200" rtl="0" algn="l">
              <a:lnSpc>
                <a:spcPct val="110000"/>
              </a:lnSpc>
              <a:spcBef>
                <a:spcPts val="0"/>
              </a:spcBef>
              <a:spcAft>
                <a:spcPts val="0"/>
              </a:spcAft>
              <a:buSzPts val="1800"/>
              <a:buAutoNum type="arabicPeriod"/>
            </a:pPr>
            <a:r>
              <a:rPr lang="ru-RU" sz="1800"/>
              <a:t>???</a:t>
            </a:r>
            <a:endParaRPr sz="1800"/>
          </a:p>
          <a:p>
            <a:pPr indent="-141286" lvl="1" marL="255586" rtl="0" algn="l">
              <a:lnSpc>
                <a:spcPct val="110000"/>
              </a:lnSpc>
              <a:spcBef>
                <a:spcPts val="1100"/>
              </a:spcBef>
              <a:spcAft>
                <a:spcPts val="0"/>
              </a:spcAft>
              <a:buSzPts val="1800"/>
              <a:buNone/>
            </a:pPr>
            <a:r>
              <a:t/>
            </a:r>
            <a:endParaRPr sz="1800"/>
          </a:p>
        </p:txBody>
      </p:sp>
      <p:sp>
        <p:nvSpPr>
          <p:cNvPr id="381" name="Google Shape;381;p47"/>
          <p:cNvSpPr txBox="1"/>
          <p:nvPr>
            <p:ph type="title"/>
          </p:nvPr>
        </p:nvSpPr>
        <p:spPr>
          <a:xfrm>
            <a:off x="677334" y="2622900"/>
            <a:ext cx="5103600" cy="1586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ru-RU">
                <a:solidFill>
                  <a:schemeClr val="dk1"/>
                </a:solidFill>
              </a:rPr>
              <a:t>Содержание занятия</a:t>
            </a:r>
            <a:endParaRPr>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90000"/>
              </a:lnSpc>
              <a:spcBef>
                <a:spcPts val="0"/>
              </a:spcBef>
              <a:spcAft>
                <a:spcPts val="0"/>
              </a:spcAft>
              <a:buClr>
                <a:schemeClr val="dk1"/>
              </a:buClr>
              <a:buSzPts val="3600"/>
              <a:buFont typeface="Play"/>
              <a:buNone/>
            </a:pPr>
            <a:r>
              <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4"/>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WorkManager из Jetpack</a:t>
            </a:r>
            <a:endParaRPr/>
          </a:p>
        </p:txBody>
      </p:sp>
      <p:sp>
        <p:nvSpPr>
          <p:cNvPr id="613" name="Google Shape;613;p74"/>
          <p:cNvSpPr txBox="1"/>
          <p:nvPr>
            <p:ph idx="1" type="body"/>
          </p:nvPr>
        </p:nvSpPr>
        <p:spPr>
          <a:xfrm>
            <a:off x="677326" y="1773250"/>
            <a:ext cx="48108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b="1" lang="ru-RU"/>
              <a:t>WorkManager </a:t>
            </a:r>
            <a:r>
              <a:rPr lang="ru-RU"/>
              <a:t>- фреймворк.</a:t>
            </a:r>
            <a:endParaRPr/>
          </a:p>
          <a:p>
            <a:pPr indent="0" lvl="0" marL="0" rtl="0" algn="l">
              <a:lnSpc>
                <a:spcPct val="110000"/>
              </a:lnSpc>
              <a:spcBef>
                <a:spcPts val="1000"/>
              </a:spcBef>
              <a:spcAft>
                <a:spcPts val="0"/>
              </a:spcAft>
              <a:buSzPts val="1800"/>
              <a:buNone/>
            </a:pPr>
            <a:r>
              <a:rPr lang="ru-RU"/>
              <a:t>Позволяет запускать фоновые задачи последовательно или параллельно, передавать в них данные, получать из них результат, отслеживать статус выполнения и запускать только при соблюдении заданных условий.</a:t>
            </a:r>
            <a:endParaRPr/>
          </a:p>
          <a:p>
            <a:pPr indent="0" lvl="0" marL="0" rtl="0" algn="l">
              <a:lnSpc>
                <a:spcPct val="110000"/>
              </a:lnSpc>
              <a:spcBef>
                <a:spcPts val="1000"/>
              </a:spcBef>
              <a:spcAft>
                <a:spcPts val="0"/>
              </a:spcAft>
              <a:buSzPts val="1800"/>
              <a:buNone/>
            </a:pPr>
            <a:r>
              <a:rPr lang="ru-RU"/>
              <a:t>Но, тоже есть нюансы с работой. Распространенное заблуждение - это как периодически может исполняться задача (МИНИМУМ 15 МИНУТ, это уже почти мем).</a:t>
            </a:r>
            <a:endParaRPr/>
          </a:p>
        </p:txBody>
      </p:sp>
      <p:sp>
        <p:nvSpPr>
          <p:cNvPr id="614" name="Google Shape;614;p74"/>
          <p:cNvSpPr txBox="1"/>
          <p:nvPr/>
        </p:nvSpPr>
        <p:spPr>
          <a:xfrm>
            <a:off x="5406950" y="1336250"/>
            <a:ext cx="6778800" cy="551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schedule(context: Context, startTime: Long, scope: CoroutineScope)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uuid = UUID.randomUUID()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b="0" i="0" lang="ru-RU" sz="1050" u="none" cap="none" strike="noStrike">
                <a:solidFill>
                  <a:srgbClr val="37474F"/>
                </a:solidFill>
                <a:latin typeface="Roboto Mono"/>
                <a:ea typeface="Roboto Mono"/>
                <a:cs typeface="Roboto Mono"/>
                <a:sym typeface="Roboto Mono"/>
              </a:rPr>
              <a:t>    // Данные для работы</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dataBuilder = Data.Builder().apply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putLong(EXTRAS_START_TIME, startTime)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 Условия для срабатывания</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constraints = Constraints.Builder().apply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setRequiredNetworkType(NetworkType.CONNECTED)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requestBuilder = OneTimeWorkRequest.Builder(TimerWork::</a:t>
            </a: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.java).apply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Запланировать работу</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manager = WorkManager.getInstance(context)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manager.enqueue(requestBuilder.build())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Если хотим подписаться на прогресс или прогрессы</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manager.getWorkInfoByIdFlow(uuid)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.onEach { info -&gt;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.launchIn(scope)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D81B60"/>
                </a:solidFill>
                <a:latin typeface="Roboto Mono"/>
                <a:ea typeface="Roboto Mono"/>
                <a:cs typeface="Roboto Mono"/>
                <a:sym typeface="Roboto Mono"/>
              </a:rPr>
              <a:t>// Отменить выполнение работы</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cancel(context: Context)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WorkManager.getInstance(context).cancelAllWorkByTag(TAG)</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p:txBody>
      </p:sp>
      <p:sp>
        <p:nvSpPr>
          <p:cNvPr id="615" name="Google Shape;615;p74"/>
          <p:cNvSpPr txBox="1"/>
          <p:nvPr/>
        </p:nvSpPr>
        <p:spPr>
          <a:xfrm>
            <a:off x="5905725" y="1069725"/>
            <a:ext cx="5402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ru-RU" sz="1100" u="none" cap="none" strike="noStrike">
                <a:solidFill>
                  <a:schemeClr val="dk1"/>
                </a:solidFill>
                <a:highlight>
                  <a:srgbClr val="FFFFFF"/>
                </a:highlight>
                <a:latin typeface="Courier New"/>
                <a:ea typeface="Courier New"/>
                <a:cs typeface="Courier New"/>
                <a:sym typeface="Courier New"/>
              </a:rPr>
              <a:t>implementation </a:t>
            </a:r>
            <a:r>
              <a:rPr b="1" i="0" lang="ru-RU" sz="1100" u="none" cap="none" strike="noStrike">
                <a:solidFill>
                  <a:srgbClr val="008000"/>
                </a:solidFill>
                <a:highlight>
                  <a:srgbClr val="FFFFFF"/>
                </a:highlight>
                <a:latin typeface="Courier New"/>
                <a:ea typeface="Courier New"/>
                <a:cs typeface="Courier New"/>
                <a:sym typeface="Courier New"/>
              </a:rPr>
              <a:t>'androidx.work:work-runtime-ktx:2.9.0'</a:t>
            </a:r>
            <a:endParaRPr b="1" i="0" sz="1100" u="none" cap="none" strike="noStrike">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5"/>
          <p:cNvSpPr txBox="1"/>
          <p:nvPr>
            <p:ph idx="1" type="body"/>
          </p:nvPr>
        </p:nvSpPr>
        <p:spPr>
          <a:xfrm>
            <a:off x="677334" y="1773238"/>
            <a:ext cx="53043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Воркеры выполняют отдельные задач. </a:t>
            </a:r>
            <a:endParaRPr/>
          </a:p>
          <a:p>
            <a:pPr indent="0" lvl="0" marL="0" rtl="0" algn="l">
              <a:lnSpc>
                <a:spcPct val="110000"/>
              </a:lnSpc>
              <a:spcBef>
                <a:spcPts val="1000"/>
              </a:spcBef>
              <a:spcAft>
                <a:spcPts val="0"/>
              </a:spcAft>
              <a:buSzPts val="1800"/>
              <a:buNone/>
            </a:pPr>
            <a:r>
              <a:rPr lang="ru-RU"/>
              <a:t>Есть какие-то количество базовых воркеров</a:t>
            </a:r>
            <a:endParaRPr/>
          </a:p>
          <a:p>
            <a:pPr indent="0" lvl="0" marL="0" rtl="0" algn="l">
              <a:lnSpc>
                <a:spcPct val="110000"/>
              </a:lnSpc>
              <a:spcBef>
                <a:spcPts val="1000"/>
              </a:spcBef>
              <a:spcAft>
                <a:spcPts val="0"/>
              </a:spcAft>
              <a:buSzPts val="1800"/>
              <a:buNone/>
            </a:pPr>
            <a:r>
              <a:t/>
            </a:r>
            <a:endParaRPr/>
          </a:p>
          <a:p>
            <a:pPr indent="0" lvl="0" marL="0" rtl="0" algn="l">
              <a:lnSpc>
                <a:spcPct val="110000"/>
              </a:lnSpc>
              <a:spcBef>
                <a:spcPts val="1000"/>
              </a:spcBef>
              <a:spcAft>
                <a:spcPts val="0"/>
              </a:spcAft>
              <a:buSzPts val="1800"/>
              <a:buNone/>
            </a:pPr>
            <a:r>
              <a:t/>
            </a:r>
            <a:endParaRPr/>
          </a:p>
          <a:p>
            <a:pPr indent="0" lvl="0" marL="0" rtl="0" algn="l">
              <a:lnSpc>
                <a:spcPct val="110000"/>
              </a:lnSpc>
              <a:spcBef>
                <a:spcPts val="1000"/>
              </a:spcBef>
              <a:spcAft>
                <a:spcPts val="0"/>
              </a:spcAft>
              <a:buSzPts val="1800"/>
              <a:buNone/>
            </a:pPr>
            <a:r>
              <a:t/>
            </a:r>
            <a:endParaRPr/>
          </a:p>
          <a:p>
            <a:pPr indent="0" lvl="0" marL="0" rtl="0" algn="l">
              <a:lnSpc>
                <a:spcPct val="110000"/>
              </a:lnSpc>
              <a:spcBef>
                <a:spcPts val="1000"/>
              </a:spcBef>
              <a:spcAft>
                <a:spcPts val="0"/>
              </a:spcAft>
              <a:buSzPts val="1800"/>
              <a:buNone/>
            </a:pPr>
            <a:br>
              <a:rPr lang="ru-RU"/>
            </a:br>
            <a:r>
              <a:rPr lang="ru-RU"/>
              <a:t>Перед работой, воркеры оборачиваются в Request:</a:t>
            </a:r>
            <a:endParaRPr/>
          </a:p>
          <a:p>
            <a:pPr indent="-342900" lvl="0" marL="457200" rtl="0" algn="l">
              <a:lnSpc>
                <a:spcPct val="110000"/>
              </a:lnSpc>
              <a:spcBef>
                <a:spcPts val="1000"/>
              </a:spcBef>
              <a:spcAft>
                <a:spcPts val="0"/>
              </a:spcAft>
              <a:buSzPts val="1800"/>
              <a:buChar char="-"/>
            </a:pPr>
            <a:r>
              <a:rPr b="1" lang="ru-RU"/>
              <a:t>OneTimeWorkRequest </a:t>
            </a:r>
            <a:r>
              <a:rPr lang="ru-RU"/>
              <a:t>- задача будет выполнена один раз</a:t>
            </a:r>
            <a:endParaRPr/>
          </a:p>
          <a:p>
            <a:pPr indent="-342900" lvl="0" marL="457200" rtl="0" algn="l">
              <a:lnSpc>
                <a:spcPct val="110000"/>
              </a:lnSpc>
              <a:spcBef>
                <a:spcPts val="0"/>
              </a:spcBef>
              <a:spcAft>
                <a:spcPts val="0"/>
              </a:spcAft>
              <a:buSzPts val="1800"/>
              <a:buChar char="-"/>
            </a:pPr>
            <a:r>
              <a:rPr b="1" lang="ru-RU"/>
              <a:t>PeriodicWorkRequest </a:t>
            </a:r>
            <a:r>
              <a:rPr lang="ru-RU"/>
              <a:t>- задача будет выполнена многократно</a:t>
            </a:r>
            <a:endParaRPr/>
          </a:p>
          <a:p>
            <a:pPr indent="0" lvl="0" marL="0" rtl="0" algn="l">
              <a:lnSpc>
                <a:spcPct val="110000"/>
              </a:lnSpc>
              <a:spcBef>
                <a:spcPts val="1000"/>
              </a:spcBef>
              <a:spcAft>
                <a:spcPts val="0"/>
              </a:spcAft>
              <a:buSzPts val="1800"/>
              <a:buNone/>
            </a:pPr>
            <a:r>
              <a:t/>
            </a:r>
            <a:endParaRPr/>
          </a:p>
        </p:txBody>
      </p:sp>
      <p:sp>
        <p:nvSpPr>
          <p:cNvPr id="622" name="Google Shape;622;p75"/>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Работа распределяется по Worker-ам</a:t>
            </a:r>
            <a:endParaRPr/>
          </a:p>
        </p:txBody>
      </p:sp>
      <p:sp>
        <p:nvSpPr>
          <p:cNvPr id="623" name="Google Shape;623;p75"/>
          <p:cNvSpPr txBox="1"/>
          <p:nvPr/>
        </p:nvSpPr>
        <p:spPr>
          <a:xfrm>
            <a:off x="6243600" y="1773250"/>
            <a:ext cx="5903100" cy="19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 TimerWork(context: Context, params: WorkerParameters)</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 CoroutineWorker(context, params)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override</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suspend</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doWork(): Result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Если хотим рассказать про прогресс</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setProgress(builder.build())</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D81B60"/>
                </a:solidFill>
                <a:latin typeface="Roboto Mono"/>
                <a:ea typeface="Roboto Mono"/>
                <a:cs typeface="Roboto Mono"/>
                <a:sym typeface="Roboto Mono"/>
              </a:rPr>
              <a:t>// Выставляем результат работы</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return</a:t>
            </a:r>
            <a:r>
              <a:rPr b="0" i="0" lang="ru-RU" sz="1050" u="none" cap="none" strike="noStrike">
                <a:solidFill>
                  <a:srgbClr val="37474F"/>
                </a:solidFill>
                <a:latin typeface="Roboto Mono"/>
                <a:ea typeface="Roboto Mono"/>
                <a:cs typeface="Roboto Mono"/>
                <a:sym typeface="Roboto Mono"/>
              </a:rPr>
              <a:t> Result.success()</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p:txBody>
      </p:sp>
      <p:pic>
        <p:nvPicPr>
          <p:cNvPr id="624" name="Google Shape;624;p75"/>
          <p:cNvPicPr preferRelativeResize="0"/>
          <p:nvPr/>
        </p:nvPicPr>
        <p:blipFill rotWithShape="1">
          <a:blip r:embed="rId3">
            <a:alphaModFix/>
          </a:blip>
          <a:srcRect b="0" l="0" r="0" t="0"/>
          <a:stretch/>
        </p:blipFill>
        <p:spPr>
          <a:xfrm>
            <a:off x="785272" y="2473997"/>
            <a:ext cx="5015725" cy="1312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28" name="Shape 628"/>
        <p:cNvGrpSpPr/>
        <p:nvPr/>
      </p:nvGrpSpPr>
      <p:grpSpPr>
        <a:xfrm>
          <a:off x="0" y="0"/>
          <a:ext cx="0" cy="0"/>
          <a:chOff x="0" y="0"/>
          <a:chExt cx="0" cy="0"/>
        </a:xfrm>
      </p:grpSpPr>
      <p:sp>
        <p:nvSpPr>
          <p:cNvPr id="629" name="Google Shape;629;p76"/>
          <p:cNvSpPr txBox="1"/>
          <p:nvPr>
            <p:ph type="title"/>
          </p:nvPr>
        </p:nvSpPr>
        <p:spPr>
          <a:xfrm>
            <a:off x="603175" y="1119975"/>
            <a:ext cx="60960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6600"/>
              <a:buFont typeface="Play"/>
              <a:buNone/>
            </a:pPr>
            <a:r>
              <a:rPr lang="ru-RU">
                <a:solidFill>
                  <a:schemeClr val="dk1"/>
                </a:solidFill>
              </a:rPr>
              <a:t>AlarmManager</a:t>
            </a:r>
            <a:endParaRPr>
              <a:solidFill>
                <a:schemeClr val="dk1"/>
              </a:solidFill>
            </a:endParaRPr>
          </a:p>
        </p:txBody>
      </p:sp>
      <p:sp>
        <p:nvSpPr>
          <p:cNvPr id="630" name="Google Shape;630;p76"/>
          <p:cNvSpPr txBox="1"/>
          <p:nvPr/>
        </p:nvSpPr>
        <p:spPr>
          <a:xfrm>
            <a:off x="603172" y="3250429"/>
            <a:ext cx="4957800" cy="288300"/>
          </a:xfrm>
          <a:prstGeom prst="rect">
            <a:avLst/>
          </a:prstGeom>
          <a:noFill/>
          <a:ln>
            <a:noFill/>
          </a:ln>
        </p:spPr>
        <p:txBody>
          <a:bodyPr anchorCtr="0" anchor="t" bIns="36000" lIns="36000" spcFirstLastPara="1" rIns="36000" wrap="square" tIns="36000">
            <a:spAutoFit/>
          </a:bodyPr>
          <a:lstStyle/>
          <a:p>
            <a:pPr indent="0" lvl="0" marL="0" marR="0" rtl="0" algn="l">
              <a:lnSpc>
                <a:spcPct val="11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1" name="Google Shape;631;p76"/>
          <p:cNvPicPr preferRelativeResize="0"/>
          <p:nvPr/>
        </p:nvPicPr>
        <p:blipFill rotWithShape="1">
          <a:blip r:embed="rId3">
            <a:alphaModFix/>
          </a:blip>
          <a:srcRect b="18970" l="26834" r="19879" t="19136"/>
          <a:stretch/>
        </p:blipFill>
        <p:spPr>
          <a:xfrm>
            <a:off x="6095999" y="0"/>
            <a:ext cx="6096000" cy="6858003"/>
          </a:xfrm>
          <a:prstGeom prst="rect">
            <a:avLst/>
          </a:prstGeom>
          <a:noFill/>
          <a:ln>
            <a:noFill/>
          </a:ln>
        </p:spPr>
      </p:pic>
      <p:sp>
        <p:nvSpPr>
          <p:cNvPr id="632" name="Google Shape;632;p76"/>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3" name="Google Shape;633;p76"/>
          <p:cNvSpPr/>
          <p:nvPr/>
        </p:nvSpPr>
        <p:spPr>
          <a:xfrm>
            <a:off x="1182274"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4" name="Google Shape;634;p76"/>
          <p:cNvSpPr/>
          <p:nvPr/>
        </p:nvSpPr>
        <p:spPr>
          <a:xfrm>
            <a:off x="1705735"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5" name="Google Shape;635;p76"/>
          <p:cNvSpPr/>
          <p:nvPr/>
        </p:nvSpPr>
        <p:spPr>
          <a:xfrm>
            <a:off x="2229196"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6" name="Google Shape;636;p76"/>
          <p:cNvSpPr/>
          <p:nvPr/>
        </p:nvSpPr>
        <p:spPr>
          <a:xfrm>
            <a:off x="2752657" y="5548708"/>
            <a:ext cx="189300" cy="1893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7" name="Google Shape;637;p76"/>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7"/>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AlarmManager - 1</a:t>
            </a:r>
            <a:endParaRPr/>
          </a:p>
        </p:txBody>
      </p:sp>
      <p:sp>
        <p:nvSpPr>
          <p:cNvPr id="644" name="Google Shape;644;p77"/>
          <p:cNvSpPr txBox="1"/>
          <p:nvPr>
            <p:ph idx="1" type="body"/>
          </p:nvPr>
        </p:nvSpPr>
        <p:spPr>
          <a:xfrm>
            <a:off x="290600" y="1773250"/>
            <a:ext cx="5691000" cy="50847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Служба для отправки разовых/повторяющихся сообщений в </a:t>
            </a:r>
            <a:r>
              <a:rPr b="1" lang="ru-RU"/>
              <a:t>заданное</a:t>
            </a:r>
            <a:r>
              <a:rPr lang="ru-RU"/>
              <a:t> время. Подходит для планировщиков, будильников, периодических проверок. Способно пробудить устройство, но после перезапуска устройства - задачи отменяются.</a:t>
            </a:r>
            <a:endParaRPr/>
          </a:p>
          <a:p>
            <a:pPr indent="0" lvl="0" marL="0" rtl="0" algn="l">
              <a:lnSpc>
                <a:spcPct val="110000"/>
              </a:lnSpc>
              <a:spcBef>
                <a:spcPts val="1000"/>
              </a:spcBef>
              <a:spcAft>
                <a:spcPts val="0"/>
              </a:spcAft>
              <a:buSzPts val="1800"/>
              <a:buNone/>
            </a:pPr>
            <a:r>
              <a:rPr lang="ru-RU"/>
              <a:t>AlarmManager получается при помощи Context</a:t>
            </a:r>
            <a:endParaRPr/>
          </a:p>
          <a:p>
            <a:pPr indent="-317500" lvl="0" marL="457200" rtl="0" algn="l">
              <a:lnSpc>
                <a:spcPct val="110000"/>
              </a:lnSpc>
              <a:spcBef>
                <a:spcPts val="1000"/>
              </a:spcBef>
              <a:spcAft>
                <a:spcPts val="0"/>
              </a:spcAft>
              <a:buSzPts val="1400"/>
              <a:buChar char="-"/>
            </a:pPr>
            <a:r>
              <a:rPr b="1" lang="ru-RU" sz="1200"/>
              <a:t>getSystemService(Context.ALARM_SERVICE) as AlarmManager</a:t>
            </a:r>
            <a:endParaRPr b="1" sz="1200"/>
          </a:p>
          <a:p>
            <a:pPr indent="0" lvl="0" marL="0" rtl="0" algn="l">
              <a:lnSpc>
                <a:spcPct val="110000"/>
              </a:lnSpc>
              <a:spcBef>
                <a:spcPts val="1000"/>
              </a:spcBef>
              <a:spcAft>
                <a:spcPts val="0"/>
              </a:spcAft>
              <a:buSzPts val="1800"/>
              <a:buNone/>
            </a:pPr>
            <a:r>
              <a:rPr lang="ru-RU"/>
              <a:t>Установка “будильника” происходит одним из следующих методов:</a:t>
            </a:r>
            <a:endParaRPr/>
          </a:p>
          <a:p>
            <a:pPr indent="-342900" lvl="0" marL="457200" rtl="0" algn="l">
              <a:lnSpc>
                <a:spcPct val="110000"/>
              </a:lnSpc>
              <a:spcBef>
                <a:spcPts val="1000"/>
              </a:spcBef>
              <a:spcAft>
                <a:spcPts val="0"/>
              </a:spcAft>
              <a:buSzPts val="1800"/>
              <a:buChar char="-"/>
            </a:pPr>
            <a:r>
              <a:rPr b="1" lang="ru-RU"/>
              <a:t>set/setExact/setAlarmClock</a:t>
            </a:r>
            <a:r>
              <a:rPr lang="ru-RU"/>
              <a:t> - Одноразовые срабатывания</a:t>
            </a:r>
            <a:endParaRPr/>
          </a:p>
          <a:p>
            <a:pPr indent="-342900" lvl="0" marL="457200" rtl="0" algn="l">
              <a:lnSpc>
                <a:spcPct val="110000"/>
              </a:lnSpc>
              <a:spcBef>
                <a:spcPts val="0"/>
              </a:spcBef>
              <a:spcAft>
                <a:spcPts val="0"/>
              </a:spcAft>
              <a:buSzPts val="1800"/>
              <a:buChar char="-"/>
            </a:pPr>
            <a:r>
              <a:rPr b="1" lang="ru-RU"/>
              <a:t>setExactAndAllowWhileIdle/setAndAllowWhileIdle</a:t>
            </a:r>
            <a:r>
              <a:rPr lang="ru-RU"/>
              <a:t> - Срабатывания, даже в сберегающем режиме</a:t>
            </a:r>
            <a:endParaRPr/>
          </a:p>
          <a:p>
            <a:pPr indent="-342900" lvl="0" marL="457200" rtl="0" algn="l">
              <a:lnSpc>
                <a:spcPct val="110000"/>
              </a:lnSpc>
              <a:spcBef>
                <a:spcPts val="0"/>
              </a:spcBef>
              <a:spcAft>
                <a:spcPts val="0"/>
              </a:spcAft>
              <a:buSzPts val="1800"/>
              <a:buChar char="-"/>
            </a:pPr>
            <a:r>
              <a:rPr b="1" lang="ru-RU"/>
              <a:t>setRepeating/setInexactRepeating</a:t>
            </a:r>
            <a:r>
              <a:rPr lang="ru-RU"/>
              <a:t> - Повторяющиеся срабатывания</a:t>
            </a:r>
            <a:endParaRPr/>
          </a:p>
        </p:txBody>
      </p:sp>
      <p:sp>
        <p:nvSpPr>
          <p:cNvPr id="645" name="Google Shape;645;p77"/>
          <p:cNvSpPr txBox="1"/>
          <p:nvPr>
            <p:ph idx="2" type="body"/>
          </p:nvPr>
        </p:nvSpPr>
        <p:spPr>
          <a:xfrm>
            <a:off x="6228824" y="1773239"/>
            <a:ext cx="53043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так же, есть </a:t>
            </a:r>
            <a:r>
              <a:rPr b="1" lang="ru-RU"/>
              <a:t>AlarmManagerCompat</a:t>
            </a:r>
            <a:r>
              <a:rPr lang="ru-RU"/>
              <a:t>, но он тут уже скорее как хелпер-класс, методы которого требуют AlarmManager для работы.</a:t>
            </a:r>
            <a:endParaRPr/>
          </a:p>
          <a:p>
            <a:pPr indent="0" lvl="0" marL="0" rtl="0" algn="l">
              <a:lnSpc>
                <a:spcPct val="110000"/>
              </a:lnSpc>
              <a:spcBef>
                <a:spcPts val="1000"/>
              </a:spcBef>
              <a:spcAft>
                <a:spcPts val="0"/>
              </a:spcAft>
              <a:buSzPts val="1800"/>
              <a:buNone/>
            </a:pPr>
            <a:r>
              <a:rPr lang="ru-RU"/>
              <a:t>Объект в поле </a:t>
            </a:r>
            <a:r>
              <a:rPr b="1" lang="ru-RU"/>
              <a:t>operation</a:t>
            </a:r>
            <a:r>
              <a:rPr lang="ru-RU"/>
              <a:t> в установки будильника - это </a:t>
            </a:r>
            <a:r>
              <a:rPr b="1" lang="ru-RU"/>
              <a:t>PendingIntent</a:t>
            </a:r>
            <a:r>
              <a:rPr lang="ru-RU"/>
              <a:t>, который может принадлежать </a:t>
            </a:r>
            <a:r>
              <a:rPr b="1" lang="ru-RU"/>
              <a:t>Activity/Activities</a:t>
            </a:r>
            <a:r>
              <a:rPr lang="ru-RU"/>
              <a:t>, </a:t>
            </a:r>
            <a:r>
              <a:rPr b="1" lang="ru-RU"/>
              <a:t>Service </a:t>
            </a:r>
            <a:r>
              <a:rPr lang="ru-RU"/>
              <a:t>или </a:t>
            </a:r>
            <a:r>
              <a:rPr b="1" lang="ru-RU"/>
              <a:t>BroadcastReceiver</a:t>
            </a:r>
            <a:r>
              <a:rPr lang="ru-RU"/>
              <a:t>.</a:t>
            </a:r>
            <a:endParaRPr/>
          </a:p>
          <a:p>
            <a:pPr indent="0" lvl="0" marL="0" rtl="0" algn="l">
              <a:lnSpc>
                <a:spcPct val="110000"/>
              </a:lnSpc>
              <a:spcBef>
                <a:spcPts val="1000"/>
              </a:spcBef>
              <a:spcAft>
                <a:spcPts val="0"/>
              </a:spcAft>
              <a:buSzPts val="1800"/>
              <a:buNone/>
            </a:pPr>
            <a:r>
              <a:rPr lang="ru-RU"/>
              <a:t>Значения для </a:t>
            </a:r>
            <a:r>
              <a:rPr b="1" lang="ru-RU"/>
              <a:t>typeOne</a:t>
            </a:r>
            <a:r>
              <a:rPr lang="ru-RU"/>
              <a:t>:</a:t>
            </a:r>
            <a:endParaRPr/>
          </a:p>
          <a:p>
            <a:pPr indent="-342900" lvl="0" marL="457200" rtl="0" algn="l">
              <a:lnSpc>
                <a:spcPct val="110000"/>
              </a:lnSpc>
              <a:spcBef>
                <a:spcPts val="1000"/>
              </a:spcBef>
              <a:spcAft>
                <a:spcPts val="0"/>
              </a:spcAft>
              <a:buSzPts val="1800"/>
              <a:buChar char="-"/>
            </a:pPr>
            <a:r>
              <a:rPr b="1" lang="ru-RU"/>
              <a:t>ELAPSED_REALTIME </a:t>
            </a:r>
            <a:r>
              <a:rPr lang="ru-RU"/>
              <a:t>- учет времени идет с момента запуска устройства.</a:t>
            </a:r>
            <a:endParaRPr/>
          </a:p>
          <a:p>
            <a:pPr indent="-342900" lvl="0" marL="457200" rtl="0" algn="l">
              <a:lnSpc>
                <a:spcPct val="110000"/>
              </a:lnSpc>
              <a:spcBef>
                <a:spcPts val="0"/>
              </a:spcBef>
              <a:spcAft>
                <a:spcPts val="0"/>
              </a:spcAft>
              <a:buSzPts val="1800"/>
              <a:buChar char="-"/>
            </a:pPr>
            <a:r>
              <a:rPr b="1" lang="ru-RU"/>
              <a:t>ELAPSED_REALTIME_WAKEUP </a:t>
            </a:r>
            <a:r>
              <a:rPr lang="ru-RU"/>
              <a:t>- то же, что и прошлое, но выводит из режима ожидания</a:t>
            </a:r>
            <a:endParaRPr/>
          </a:p>
          <a:p>
            <a:pPr indent="-342900" lvl="0" marL="457200" rtl="0" algn="l">
              <a:lnSpc>
                <a:spcPct val="110000"/>
              </a:lnSpc>
              <a:spcBef>
                <a:spcPts val="0"/>
              </a:spcBef>
              <a:spcAft>
                <a:spcPts val="0"/>
              </a:spcAft>
              <a:buSzPts val="1800"/>
              <a:buChar char="-"/>
            </a:pPr>
            <a:r>
              <a:rPr b="1" lang="ru-RU"/>
              <a:t>RTC </a:t>
            </a:r>
            <a:r>
              <a:rPr lang="ru-RU"/>
              <a:t>- запуск в точное время</a:t>
            </a:r>
            <a:endParaRPr/>
          </a:p>
          <a:p>
            <a:pPr indent="-342900" lvl="0" marL="457200" rtl="0" algn="l">
              <a:lnSpc>
                <a:spcPct val="110000"/>
              </a:lnSpc>
              <a:spcBef>
                <a:spcPts val="0"/>
              </a:spcBef>
              <a:spcAft>
                <a:spcPts val="0"/>
              </a:spcAft>
              <a:buSzPts val="1800"/>
              <a:buChar char="-"/>
            </a:pPr>
            <a:r>
              <a:rPr b="1" lang="ru-RU"/>
              <a:t>RTC_WAKEUP </a:t>
            </a:r>
            <a:r>
              <a:rPr lang="ru-RU"/>
              <a:t>- то же, что и прошлое, но выводит из режима ожидания</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8"/>
          <p:cNvSpPr txBox="1"/>
          <p:nvPr>
            <p:ph idx="1" type="body"/>
          </p:nvPr>
        </p:nvSpPr>
        <p:spPr>
          <a:xfrm>
            <a:off x="190950" y="1773250"/>
            <a:ext cx="39021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Отменить можно при помощи</a:t>
            </a:r>
            <a:endParaRPr/>
          </a:p>
          <a:p>
            <a:pPr indent="-342900" lvl="0" marL="457200" rtl="0" algn="l">
              <a:lnSpc>
                <a:spcPct val="110000"/>
              </a:lnSpc>
              <a:spcBef>
                <a:spcPts val="1000"/>
              </a:spcBef>
              <a:spcAft>
                <a:spcPts val="0"/>
              </a:spcAft>
              <a:buSzPts val="1800"/>
              <a:buChar char="-"/>
            </a:pPr>
            <a:r>
              <a:rPr b="1" lang="ru-RU"/>
              <a:t>AlarmManager.cancel</a:t>
            </a:r>
            <a:r>
              <a:rPr lang="ru-RU"/>
              <a:t>()</a:t>
            </a:r>
            <a:endParaRPr/>
          </a:p>
          <a:p>
            <a:pPr indent="-342900" lvl="0" marL="457200" rtl="0" algn="l">
              <a:lnSpc>
                <a:spcPct val="110000"/>
              </a:lnSpc>
              <a:spcBef>
                <a:spcPts val="0"/>
              </a:spcBef>
              <a:spcAft>
                <a:spcPts val="0"/>
              </a:spcAft>
              <a:buSzPts val="1800"/>
              <a:buChar char="-"/>
            </a:pPr>
            <a:r>
              <a:rPr b="1" lang="ru-RU"/>
              <a:t>AlarmManager.cancelAll</a:t>
            </a:r>
            <a:r>
              <a:rPr lang="ru-RU"/>
              <a:t>()</a:t>
            </a:r>
            <a:endParaRPr/>
          </a:p>
          <a:p>
            <a:pPr indent="0" lvl="0" marL="0" rtl="0" algn="l">
              <a:lnSpc>
                <a:spcPct val="110000"/>
              </a:lnSpc>
              <a:spcBef>
                <a:spcPts val="1000"/>
              </a:spcBef>
              <a:spcAft>
                <a:spcPts val="0"/>
              </a:spcAft>
              <a:buSzPts val="1800"/>
              <a:buNone/>
            </a:pPr>
            <a:r>
              <a:t/>
            </a:r>
            <a:endParaRPr/>
          </a:p>
        </p:txBody>
      </p:sp>
      <p:sp>
        <p:nvSpPr>
          <p:cNvPr id="652" name="Google Shape;652;p78"/>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solidFill>
                  <a:schemeClr val="dk2"/>
                </a:solidFill>
              </a:rPr>
              <a:t>AlarmManager - 2</a:t>
            </a:r>
            <a:endParaRPr/>
          </a:p>
        </p:txBody>
      </p:sp>
      <p:sp>
        <p:nvSpPr>
          <p:cNvPr id="653" name="Google Shape;653;p78"/>
          <p:cNvSpPr txBox="1"/>
          <p:nvPr/>
        </p:nvSpPr>
        <p:spPr>
          <a:xfrm>
            <a:off x="4085375" y="1411025"/>
            <a:ext cx="8053500" cy="357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schedule(context: Context)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alarmManager = context.getSystemService(Context.ALARM_SERVICE) </a:t>
            </a:r>
            <a:r>
              <a:rPr b="0" i="0" lang="ru-RU" sz="1050" u="none" cap="none" strike="noStrike">
                <a:solidFill>
                  <a:srgbClr val="3F51B5"/>
                </a:solidFill>
                <a:latin typeface="Roboto Mono"/>
                <a:ea typeface="Roboto Mono"/>
                <a:cs typeface="Roboto Mono"/>
                <a:sym typeface="Roboto Mono"/>
              </a:rPr>
              <a:t>as</a:t>
            </a:r>
            <a:r>
              <a:rPr b="0" i="0" lang="ru-RU" sz="1050" u="none" cap="none" strike="noStrike">
                <a:solidFill>
                  <a:srgbClr val="37474F"/>
                </a:solidFill>
                <a:latin typeface="Roboto Mono"/>
                <a:ea typeface="Roboto Mono"/>
                <a:cs typeface="Roboto Mono"/>
                <a:sym typeface="Roboto Mono"/>
              </a:rPr>
              <a:t> AlarmManager</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operation = operation(context)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alarmManager.setAndAllowWhileIdle()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alarmManager.setRepeating(AlarmManager.RTC_WAKEUP, exactTime, period, operation)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cancel(context: Context)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alarmManager = context.getSystemService(Context.ALARM_SERVICE) </a:t>
            </a:r>
            <a:r>
              <a:rPr b="0" i="0" lang="ru-RU" sz="1050" u="none" cap="none" strike="noStrike">
                <a:solidFill>
                  <a:srgbClr val="3F51B5"/>
                </a:solidFill>
                <a:latin typeface="Roboto Mono"/>
                <a:ea typeface="Roboto Mono"/>
                <a:cs typeface="Roboto Mono"/>
                <a:sym typeface="Roboto Mono"/>
              </a:rPr>
              <a:t>as</a:t>
            </a:r>
            <a:r>
              <a:rPr b="0" i="0" lang="ru-RU" sz="1050" u="none" cap="none" strike="noStrike">
                <a:solidFill>
                  <a:srgbClr val="37474F"/>
                </a:solidFill>
                <a:latin typeface="Roboto Mono"/>
                <a:ea typeface="Roboto Mono"/>
                <a:cs typeface="Roboto Mono"/>
                <a:sym typeface="Roboto Mono"/>
              </a:rPr>
              <a:t> AlarmManager</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operation = operation(context)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alarmManager.cancel(operation)</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F51B5"/>
                </a:solidFill>
                <a:latin typeface="Roboto Mono"/>
                <a:ea typeface="Roboto Mono"/>
                <a:cs typeface="Roboto Mono"/>
                <a:sym typeface="Roboto Mono"/>
              </a:rPr>
              <a:t>private</a:t>
            </a: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fun</a:t>
            </a:r>
            <a:r>
              <a:rPr b="0" i="0" lang="ru-RU" sz="1050" u="none" cap="none" strike="noStrike">
                <a:solidFill>
                  <a:srgbClr val="37474F"/>
                </a:solidFill>
                <a:latin typeface="Roboto Mono"/>
                <a:ea typeface="Roboto Mono"/>
                <a:cs typeface="Roboto Mono"/>
                <a:sym typeface="Roboto Mono"/>
              </a:rPr>
              <a:t> operation(context: Context): PendingIntent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intent = Intent(context, AlarmReceiver::</a:t>
            </a:r>
            <a:r>
              <a:rPr b="0" i="0" lang="ru-RU" sz="1050" u="none" cap="none" strike="noStrike">
                <a:solidFill>
                  <a:srgbClr val="3F51B5"/>
                </a:solidFill>
                <a:latin typeface="Roboto Mono"/>
                <a:ea typeface="Roboto Mono"/>
                <a:cs typeface="Roboto Mono"/>
                <a:sym typeface="Roboto Mono"/>
              </a:rPr>
              <a:t>class</a:t>
            </a:r>
            <a:r>
              <a:rPr b="0" i="0" lang="ru-RU" sz="1050" u="none" cap="none" strike="noStrike">
                <a:solidFill>
                  <a:srgbClr val="37474F"/>
                </a:solidFill>
                <a:latin typeface="Roboto Mono"/>
                <a:ea typeface="Roboto Mono"/>
                <a:cs typeface="Roboto Mono"/>
                <a:sym typeface="Roboto Mono"/>
              </a:rPr>
              <a:t>.java)</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val</a:t>
            </a:r>
            <a:r>
              <a:rPr b="0" i="0" lang="ru-RU" sz="1050" u="none" cap="none" strike="noStrike">
                <a:solidFill>
                  <a:srgbClr val="37474F"/>
                </a:solidFill>
                <a:latin typeface="Roboto Mono"/>
                <a:ea typeface="Roboto Mono"/>
                <a:cs typeface="Roboto Mono"/>
                <a:sym typeface="Roboto Mono"/>
              </a:rPr>
              <a:t> pendingIntent = PendingIntent.getBroadcast(context, </a:t>
            </a:r>
            <a:r>
              <a:rPr b="0" i="0" lang="ru-RU" sz="1050" u="none" cap="none" strike="noStrike">
                <a:solidFill>
                  <a:srgbClr val="C53929"/>
                </a:solidFill>
                <a:latin typeface="Roboto Mono"/>
                <a:ea typeface="Roboto Mono"/>
                <a:cs typeface="Roboto Mono"/>
                <a:sym typeface="Roboto Mono"/>
              </a:rPr>
              <a:t>0</a:t>
            </a:r>
            <a:r>
              <a:rPr b="0" i="0" lang="ru-RU" sz="1050" u="none" cap="none" strike="noStrike">
                <a:solidFill>
                  <a:srgbClr val="37474F"/>
                </a:solidFill>
                <a:latin typeface="Roboto Mono"/>
                <a:ea typeface="Roboto Mono"/>
                <a:cs typeface="Roboto Mono"/>
                <a:sym typeface="Roboto Mono"/>
              </a:rPr>
              <a:t>, intent, PendingIntent.FLAG_MUTABLE)</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747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a:t>
            </a:r>
            <a:r>
              <a:rPr b="0" i="0" lang="ru-RU" sz="1050" u="none" cap="none" strike="noStrike">
                <a:solidFill>
                  <a:srgbClr val="3F51B5"/>
                </a:solidFill>
                <a:latin typeface="Roboto Mono"/>
                <a:ea typeface="Roboto Mono"/>
                <a:cs typeface="Roboto Mono"/>
                <a:sym typeface="Roboto Mono"/>
              </a:rPr>
              <a:t>return</a:t>
            </a:r>
            <a:r>
              <a:rPr b="0" i="0" lang="ru-RU" sz="1050" u="none" cap="none" strike="noStrike">
                <a:solidFill>
                  <a:srgbClr val="37474F"/>
                </a:solidFill>
                <a:latin typeface="Roboto Mono"/>
                <a:ea typeface="Roboto Mono"/>
                <a:cs typeface="Roboto Mono"/>
                <a:sym typeface="Roboto Mono"/>
              </a:rPr>
              <a:t> pendingIntent</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9"/>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Всегда есть какое-то НО</a:t>
            </a:r>
            <a:endParaRPr/>
          </a:p>
        </p:txBody>
      </p:sp>
      <p:sp>
        <p:nvSpPr>
          <p:cNvPr id="660" name="Google Shape;660;p79"/>
          <p:cNvSpPr txBox="1"/>
          <p:nvPr/>
        </p:nvSpPr>
        <p:spPr>
          <a:xfrm>
            <a:off x="2025875" y="2457600"/>
            <a:ext cx="89004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 А как же точные вызовы....</a:t>
            </a:r>
            <a:endParaRPr b="0" i="0" sz="1050" u="none" cap="none" strike="noStrike">
              <a:solidFill>
                <a:srgbClr val="37474F"/>
              </a:solidFill>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AlarmManager  system_server  W  Suspiciously short interval </a:t>
            </a:r>
            <a:r>
              <a:rPr b="0" i="0" lang="ru-RU" sz="1050" u="none" cap="none" strike="noStrike">
                <a:solidFill>
                  <a:srgbClr val="C53929"/>
                </a:solidFill>
                <a:latin typeface="Roboto Mono"/>
                <a:ea typeface="Roboto Mono"/>
                <a:cs typeface="Roboto Mono"/>
                <a:sym typeface="Roboto Mono"/>
              </a:rPr>
              <a:t>2000</a:t>
            </a:r>
            <a:r>
              <a:rPr b="0" i="0" lang="ru-RU" sz="1050" u="none" cap="none" strike="noStrike">
                <a:solidFill>
                  <a:srgbClr val="37474F"/>
                </a:solidFill>
                <a:latin typeface="Roboto Mono"/>
                <a:ea typeface="Roboto Mono"/>
                <a:cs typeface="Roboto Mono"/>
                <a:sym typeface="Roboto Mono"/>
              </a:rPr>
              <a:t> millis; expanding to </a:t>
            </a:r>
            <a:r>
              <a:rPr b="0" i="0" lang="ru-RU" sz="1050" u="none" cap="none" strike="noStrike">
                <a:solidFill>
                  <a:srgbClr val="C53929"/>
                </a:solidFill>
                <a:latin typeface="Roboto Mono"/>
                <a:ea typeface="Roboto Mono"/>
                <a:cs typeface="Roboto Mono"/>
                <a:sym typeface="Roboto Mono"/>
              </a:rPr>
              <a:t>60</a:t>
            </a:r>
            <a:r>
              <a:rPr b="0" i="0" lang="ru-RU" sz="1050" u="none" cap="none" strike="noStrike">
                <a:solidFill>
                  <a:srgbClr val="37474F"/>
                </a:solidFill>
                <a:latin typeface="Roboto Mono"/>
                <a:ea typeface="Roboto Mono"/>
                <a:cs typeface="Roboto Mono"/>
                <a:sym typeface="Roboto Mono"/>
              </a:rPr>
              <a:t> seconds</a:t>
            </a:r>
            <a:endParaRPr b="0" i="0" sz="1050" u="none" cap="none" strike="noStrike">
              <a:solidFill>
                <a:srgbClr val="37474F"/>
              </a:solidFill>
              <a:latin typeface="Roboto Mono"/>
              <a:ea typeface="Roboto Mono"/>
              <a:cs typeface="Roboto Mono"/>
              <a:sym typeface="Roboto Mono"/>
            </a:endParaRPr>
          </a:p>
        </p:txBody>
      </p:sp>
      <p:sp>
        <p:nvSpPr>
          <p:cNvPr id="661" name="Google Shape;661;p79"/>
          <p:cNvSpPr txBox="1"/>
          <p:nvPr/>
        </p:nvSpPr>
        <p:spPr>
          <a:xfrm>
            <a:off x="2610950" y="3423650"/>
            <a:ext cx="61854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50"/>
              <a:buFont typeface="Arial"/>
              <a:buNone/>
            </a:pPr>
            <a:r>
              <a:rPr b="0" i="0" lang="ru-RU" sz="1050" u="none" cap="none" strike="noStrike">
                <a:solidFill>
                  <a:srgbClr val="37474F"/>
                </a:solidFill>
                <a:latin typeface="Roboto Mono"/>
                <a:ea typeface="Roboto Mono"/>
                <a:cs typeface="Roboto Mono"/>
                <a:sym typeface="Roboto Mono"/>
              </a:rPr>
              <a:t>Если часто обращаетесь к нему… Можно получить письмо счастья от GooglePlay</a:t>
            </a:r>
            <a:endParaRPr b="0" i="0" sz="1050" u="none" cap="none" strike="noStrike">
              <a:solidFill>
                <a:srgbClr val="37474F"/>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65" name="Shape 665"/>
        <p:cNvGrpSpPr/>
        <p:nvPr/>
      </p:nvGrpSpPr>
      <p:grpSpPr>
        <a:xfrm>
          <a:off x="0" y="0"/>
          <a:ext cx="0" cy="0"/>
          <a:chOff x="0" y="0"/>
          <a:chExt cx="0" cy="0"/>
        </a:xfrm>
      </p:grpSpPr>
      <p:pic>
        <p:nvPicPr>
          <p:cNvPr id="666" name="Google Shape;666;p80"/>
          <p:cNvPicPr preferRelativeResize="0"/>
          <p:nvPr/>
        </p:nvPicPr>
        <p:blipFill rotWithShape="1">
          <a:blip r:embed="rId3">
            <a:alphaModFix/>
          </a:blip>
          <a:srcRect b="15145" l="17952" r="98" t="11073"/>
          <a:stretch/>
        </p:blipFill>
        <p:spPr>
          <a:xfrm>
            <a:off x="3309295" y="0"/>
            <a:ext cx="8985893" cy="6858000"/>
          </a:xfrm>
          <a:prstGeom prst="rect">
            <a:avLst/>
          </a:prstGeom>
          <a:noFill/>
          <a:ln>
            <a:noFill/>
          </a:ln>
        </p:spPr>
      </p:pic>
      <p:sp>
        <p:nvSpPr>
          <p:cNvPr id="667" name="Google Shape;667;p80"/>
          <p:cNvSpPr txBox="1"/>
          <p:nvPr>
            <p:ph type="title"/>
          </p:nvPr>
        </p:nvSpPr>
        <p:spPr>
          <a:xfrm>
            <a:off x="603172" y="1119966"/>
            <a:ext cx="46215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solidFill>
                  <a:schemeClr val="lt1"/>
                </a:solidFill>
              </a:rPr>
              <a:t>???</a:t>
            </a:r>
            <a:endParaRPr>
              <a:solidFill>
                <a:schemeClr val="lt1"/>
              </a:solidFill>
            </a:endParaRPr>
          </a:p>
        </p:txBody>
      </p:sp>
      <p:sp>
        <p:nvSpPr>
          <p:cNvPr id="668" name="Google Shape;668;p80"/>
          <p:cNvSpPr txBox="1"/>
          <p:nvPr/>
        </p:nvSpPr>
        <p:spPr>
          <a:xfrm>
            <a:off x="603172" y="3250429"/>
            <a:ext cx="4957800" cy="288300"/>
          </a:xfrm>
          <a:prstGeom prst="rect">
            <a:avLst/>
          </a:prstGeom>
          <a:noFill/>
          <a:ln>
            <a:noFill/>
          </a:ln>
        </p:spPr>
        <p:txBody>
          <a:bodyPr anchorCtr="0" anchor="t" bIns="36000" lIns="36000" spcFirstLastPara="1" rIns="36000" wrap="square" tIns="36000">
            <a:spAutoFit/>
          </a:bodyPr>
          <a:lstStyle/>
          <a:p>
            <a:pPr indent="0" lvl="0" marL="0" marR="0" rtl="0" algn="l">
              <a:lnSpc>
                <a:spcPct val="11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0"/>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0" name="Google Shape;670;p80"/>
          <p:cNvSpPr/>
          <p:nvPr/>
        </p:nvSpPr>
        <p:spPr>
          <a:xfrm>
            <a:off x="1182274"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1" name="Google Shape;671;p80"/>
          <p:cNvSpPr/>
          <p:nvPr/>
        </p:nvSpPr>
        <p:spPr>
          <a:xfrm>
            <a:off x="1705735"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2" name="Google Shape;672;p80"/>
          <p:cNvSpPr/>
          <p:nvPr/>
        </p:nvSpPr>
        <p:spPr>
          <a:xfrm>
            <a:off x="2229196"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3" name="Google Shape;673;p80"/>
          <p:cNvSpPr/>
          <p:nvPr/>
        </p:nvSpPr>
        <p:spPr>
          <a:xfrm>
            <a:off x="2752657"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4" name="Google Shape;674;p80"/>
          <p:cNvSpPr/>
          <p:nvPr/>
        </p:nvSpPr>
        <p:spPr>
          <a:xfrm>
            <a:off x="3276099" y="5548721"/>
            <a:ext cx="189300" cy="1893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descr="Image" id="679" name="Google Shape;679;p81"/>
          <p:cNvPicPr preferRelativeResize="0"/>
          <p:nvPr/>
        </p:nvPicPr>
        <p:blipFill rotWithShape="1">
          <a:blip r:embed="rId3">
            <a:alphaModFix/>
          </a:blip>
          <a:srcRect b="0" l="0" r="0" t="0"/>
          <a:stretch/>
        </p:blipFill>
        <p:spPr>
          <a:xfrm>
            <a:off x="1565262" y="0"/>
            <a:ext cx="9061476" cy="6857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2"/>
          <p:cNvSpPr txBox="1"/>
          <p:nvPr>
            <p:ph idx="1" type="body"/>
          </p:nvPr>
        </p:nvSpPr>
        <p:spPr>
          <a:xfrm>
            <a:off x="671511" y="1773238"/>
            <a:ext cx="7901700" cy="44640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0"/>
              </a:spcBef>
              <a:spcAft>
                <a:spcPts val="0"/>
              </a:spcAft>
              <a:buClr>
                <a:srgbClr val="000000"/>
              </a:buClr>
              <a:buSzPts val="2000"/>
              <a:buFont typeface="Helvetica Neue"/>
              <a:buNone/>
            </a:pPr>
            <a:r>
              <a:rPr b="1" lang="ru-RU" sz="2000"/>
              <a:t>Doze mode</a:t>
            </a:r>
            <a:r>
              <a:rPr b="0" lang="ru-RU" sz="1600"/>
              <a:t> - </a:t>
            </a:r>
            <a:r>
              <a:rPr b="0" lang="ru-RU"/>
              <a:t>режим, в который переходят все приложения, если устройство не подключено к зарядке и неподвижно в течение длительного промежутка времени;</a:t>
            </a:r>
            <a:br>
              <a:rPr b="0" lang="ru-RU"/>
            </a:br>
            <a:endParaRPr b="0"/>
          </a:p>
          <a:p>
            <a:pPr indent="0" lvl="0" marL="0" rtl="0" algn="l">
              <a:lnSpc>
                <a:spcPct val="110000"/>
              </a:lnSpc>
              <a:spcBef>
                <a:spcPts val="1000"/>
              </a:spcBef>
              <a:spcAft>
                <a:spcPts val="0"/>
              </a:spcAft>
              <a:buClr>
                <a:srgbClr val="000000"/>
              </a:buClr>
              <a:buSzPts val="2000"/>
              <a:buFont typeface="Helvetica Neue"/>
              <a:buNone/>
            </a:pPr>
            <a:r>
              <a:rPr b="1" lang="ru-RU" sz="2000"/>
              <a:t>App Standby</a:t>
            </a:r>
            <a:r>
              <a:rPr b="0" lang="ru-RU"/>
              <a:t> - режим, в который переходят отдельно взятые приложения, которыми давно не пользовался пользователь.</a:t>
            </a:r>
            <a:endParaRPr/>
          </a:p>
        </p:txBody>
      </p:sp>
      <p:sp>
        <p:nvSpPr>
          <p:cNvPr id="685" name="Google Shape;685;p82"/>
          <p:cNvSpPr txBox="1"/>
          <p:nvPr>
            <p:ph type="title"/>
          </p:nvPr>
        </p:nvSpPr>
        <p:spPr>
          <a:xfrm>
            <a:off x="677334" y="692150"/>
            <a:ext cx="10855800" cy="6441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Helvetica Neue"/>
              <a:buNone/>
            </a:pPr>
            <a:r>
              <a:rPr b="0" i="0" lang="ru-RU" sz="3600" u="none" cap="none" strike="noStrike">
                <a:solidFill>
                  <a:schemeClr val="accent1"/>
                </a:solidFill>
                <a:latin typeface="Helvetica Neue"/>
                <a:ea typeface="Helvetica Neue"/>
                <a:cs typeface="Helvetica Neue"/>
                <a:sym typeface="Helvetica Neue"/>
              </a:rPr>
              <a:t>Doze Mode &amp; App Standby (Android 6.0)</a:t>
            </a:r>
            <a:endParaRPr/>
          </a:p>
        </p:txBody>
      </p:sp>
      <p:pic>
        <p:nvPicPr>
          <p:cNvPr descr="LA4y9isNXvbrmuy7nXd0mabmQXKzebijp_MJCFgJbGflU-GhL2lyUPrC8RWxIz8qv7EgW5qlg7nYY6tleWhj6WyG4UuRx8Rn1HmMytONI0mN6kd_XItofXSbB80zYjuACUKLWVkDK_g.png" id="686" name="Google Shape;686;p82"/>
          <p:cNvPicPr preferRelativeResize="0"/>
          <p:nvPr/>
        </p:nvPicPr>
        <p:blipFill rotWithShape="1">
          <a:blip r:embed="rId3">
            <a:alphaModFix/>
          </a:blip>
          <a:srcRect b="0" l="0" r="0" t="0"/>
          <a:stretch/>
        </p:blipFill>
        <p:spPr>
          <a:xfrm>
            <a:off x="9309100" y="2078982"/>
            <a:ext cx="2103570" cy="25569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3"/>
          <p:cNvSpPr txBox="1"/>
          <p:nvPr>
            <p:ph type="title"/>
          </p:nvPr>
        </p:nvSpPr>
        <p:spPr>
          <a:xfrm>
            <a:off x="677332" y="692149"/>
            <a:ext cx="10855800" cy="6441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Helvetica Neue"/>
              <a:buNone/>
            </a:pPr>
            <a:r>
              <a:rPr b="0" i="0" lang="ru-RU" sz="3600" u="none" cap="none" strike="noStrike">
                <a:solidFill>
                  <a:schemeClr val="accent1"/>
                </a:solidFill>
                <a:latin typeface="Helvetica Neue"/>
                <a:ea typeface="Helvetica Neue"/>
                <a:cs typeface="Helvetica Neue"/>
                <a:sym typeface="Helvetica Neue"/>
              </a:rPr>
              <a:t>Работа приложений при Doze Mode</a:t>
            </a:r>
            <a:endParaRPr/>
          </a:p>
        </p:txBody>
      </p:sp>
      <p:pic>
        <p:nvPicPr>
          <p:cNvPr descr="HGx7K12KAElx1eBqNEq-BSSeido2FsxfF4Qy40VsF5VSgJ-myJvjM4oiOQWGvsVTMGQD2A5kZWehKBmbmVbbKpNl_Of5VeGFUpmcePLDSmgKOGgvTeT-UNG_ogZSUDNXh0HwSKi8Arc.png" id="692" name="Google Shape;692;p83"/>
          <p:cNvPicPr preferRelativeResize="0"/>
          <p:nvPr/>
        </p:nvPicPr>
        <p:blipFill rotWithShape="1">
          <a:blip r:embed="rId3">
            <a:alphaModFix/>
          </a:blip>
          <a:srcRect b="0" l="0" r="0" t="0"/>
          <a:stretch/>
        </p:blipFill>
        <p:spPr>
          <a:xfrm>
            <a:off x="769839" y="2185147"/>
            <a:ext cx="9012660" cy="36275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5" name="Shape 385"/>
        <p:cNvGrpSpPr/>
        <p:nvPr/>
      </p:nvGrpSpPr>
      <p:grpSpPr>
        <a:xfrm>
          <a:off x="0" y="0"/>
          <a:ext cx="0" cy="0"/>
          <a:chOff x="0" y="0"/>
          <a:chExt cx="0" cy="0"/>
        </a:xfrm>
      </p:grpSpPr>
      <p:pic>
        <p:nvPicPr>
          <p:cNvPr id="386" name="Google Shape;386;p48"/>
          <p:cNvPicPr preferRelativeResize="0"/>
          <p:nvPr/>
        </p:nvPicPr>
        <p:blipFill rotWithShape="1">
          <a:blip r:embed="rId3">
            <a:alphaModFix/>
          </a:blip>
          <a:srcRect b="26084" l="20473" r="9288" t="26084"/>
          <a:stretch/>
        </p:blipFill>
        <p:spPr>
          <a:xfrm>
            <a:off x="0" y="0"/>
            <a:ext cx="12192000" cy="6858000"/>
          </a:xfrm>
          <a:prstGeom prst="rect">
            <a:avLst/>
          </a:prstGeom>
          <a:noFill/>
          <a:ln>
            <a:noFill/>
          </a:ln>
        </p:spPr>
      </p:pic>
      <p:sp>
        <p:nvSpPr>
          <p:cNvPr id="387" name="Google Shape;387;p48"/>
          <p:cNvSpPr txBox="1"/>
          <p:nvPr>
            <p:ph type="title"/>
          </p:nvPr>
        </p:nvSpPr>
        <p:spPr>
          <a:xfrm>
            <a:off x="603172" y="1119966"/>
            <a:ext cx="59835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solidFill>
                  <a:schemeClr val="lt1"/>
                </a:solidFill>
              </a:rPr>
              <a:t>Notification</a:t>
            </a:r>
            <a:endParaRPr/>
          </a:p>
        </p:txBody>
      </p:sp>
      <p:sp>
        <p:nvSpPr>
          <p:cNvPr id="388" name="Google Shape;388;p48"/>
          <p:cNvSpPr/>
          <p:nvPr/>
        </p:nvSpPr>
        <p:spPr>
          <a:xfrm>
            <a:off x="658813" y="5548708"/>
            <a:ext cx="189326" cy="1893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9" name="Google Shape;389;p48"/>
          <p:cNvSpPr/>
          <p:nvPr/>
        </p:nvSpPr>
        <p:spPr>
          <a:xfrm>
            <a:off x="1182274" y="5548708"/>
            <a:ext cx="189326" cy="1893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0" name="Google Shape;390;p48"/>
          <p:cNvSpPr/>
          <p:nvPr/>
        </p:nvSpPr>
        <p:spPr>
          <a:xfrm>
            <a:off x="1705735" y="5548708"/>
            <a:ext cx="189326" cy="1893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1" name="Google Shape;391;p48"/>
          <p:cNvSpPr/>
          <p:nvPr/>
        </p:nvSpPr>
        <p:spPr>
          <a:xfrm>
            <a:off x="2229196" y="5548708"/>
            <a:ext cx="189326" cy="1893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2" name="Google Shape;392;p48"/>
          <p:cNvSpPr/>
          <p:nvPr/>
        </p:nvSpPr>
        <p:spPr>
          <a:xfrm>
            <a:off x="2752657" y="5548708"/>
            <a:ext cx="189326" cy="1893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3" name="Google Shape;393;p48"/>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4"/>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Архитектура WorkManager</a:t>
            </a:r>
            <a:endParaRPr/>
          </a:p>
        </p:txBody>
      </p:sp>
      <p:pic>
        <p:nvPicPr>
          <p:cNvPr id="699" name="Google Shape;699;p84"/>
          <p:cNvPicPr preferRelativeResize="0"/>
          <p:nvPr/>
        </p:nvPicPr>
        <p:blipFill rotWithShape="1">
          <a:blip r:embed="rId3">
            <a:alphaModFix/>
          </a:blip>
          <a:srcRect b="0" l="0" r="0" t="0"/>
          <a:stretch/>
        </p:blipFill>
        <p:spPr>
          <a:xfrm>
            <a:off x="2284525" y="1336250"/>
            <a:ext cx="7622940" cy="5216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5"/>
          <p:cNvSpPr txBox="1"/>
          <p:nvPr>
            <p:ph idx="2" type="body"/>
          </p:nvPr>
        </p:nvSpPr>
        <p:spPr>
          <a:xfrm>
            <a:off x="6228824" y="1773239"/>
            <a:ext cx="53043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(картинка актуальна на март 2023 года)</a:t>
            </a:r>
            <a:endParaRPr/>
          </a:p>
          <a:p>
            <a:pPr indent="0" lvl="0" marL="0" rtl="0" algn="l">
              <a:lnSpc>
                <a:spcPct val="110000"/>
              </a:lnSpc>
              <a:spcBef>
                <a:spcPts val="1000"/>
              </a:spcBef>
              <a:spcAft>
                <a:spcPts val="0"/>
              </a:spcAft>
              <a:buSzPts val="1800"/>
              <a:buNone/>
            </a:pPr>
            <a:r>
              <a:rPr lang="ru-RU"/>
              <a:t>В связи с улучшением безопасности системы, изменением API компонентов, оптимизацие потребления ресурсов, надо перилдично ознакамливаться с ограничениями.</a:t>
            </a:r>
            <a:endParaRPr/>
          </a:p>
          <a:p>
            <a:pPr indent="0" lvl="0" marL="0" rtl="0" algn="l">
              <a:lnSpc>
                <a:spcPct val="110000"/>
              </a:lnSpc>
              <a:spcBef>
                <a:spcPts val="1000"/>
              </a:spcBef>
              <a:spcAft>
                <a:spcPts val="0"/>
              </a:spcAft>
              <a:buSzPts val="1800"/>
              <a:buNone/>
            </a:pPr>
            <a:r>
              <a:rPr lang="ru-RU"/>
              <a:t>По прошлому слайду может показаться что WorkManager решает большую часть запросов. Но надо помнить, что это фреймворк, и местами он может быть избыточным.</a:t>
            </a:r>
            <a:endParaRPr/>
          </a:p>
          <a:p>
            <a:pPr indent="0" lvl="0" marL="0" rtl="0" algn="l">
              <a:lnSpc>
                <a:spcPct val="110000"/>
              </a:lnSpc>
              <a:spcBef>
                <a:spcPts val="1000"/>
              </a:spcBef>
              <a:spcAft>
                <a:spcPts val="0"/>
              </a:spcAft>
              <a:buSzPts val="1800"/>
              <a:buNone/>
            </a:pPr>
            <a:r>
              <a:rPr lang="ru-RU"/>
              <a:t>В лекции упор сделан был в основном на внутренние механизмы Android для работы, чтобы понимать механики, которые могут использовать разные фреймворки (не только WorkManager).</a:t>
            </a:r>
            <a:endParaRPr/>
          </a:p>
        </p:txBody>
      </p:sp>
      <p:sp>
        <p:nvSpPr>
          <p:cNvPr id="706" name="Google Shape;706;p85"/>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Что выбрать для работы?</a:t>
            </a:r>
            <a:endParaRPr/>
          </a:p>
        </p:txBody>
      </p:sp>
      <p:pic>
        <p:nvPicPr>
          <p:cNvPr id="707" name="Google Shape;707;p85"/>
          <p:cNvPicPr preferRelativeResize="0"/>
          <p:nvPr/>
        </p:nvPicPr>
        <p:blipFill rotWithShape="1">
          <a:blip r:embed="rId3">
            <a:alphaModFix/>
          </a:blip>
          <a:srcRect b="0" l="0" r="0" t="0"/>
          <a:stretch/>
        </p:blipFill>
        <p:spPr>
          <a:xfrm>
            <a:off x="171975" y="1762863"/>
            <a:ext cx="5924023" cy="33322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6"/>
          <p:cNvSpPr txBox="1"/>
          <p:nvPr>
            <p:ph type="title"/>
          </p:nvPr>
        </p:nvSpPr>
        <p:spPr>
          <a:xfrm>
            <a:off x="1999342" y="2057552"/>
            <a:ext cx="8193300" cy="27429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SzPts val="6600"/>
              <a:buNone/>
            </a:pPr>
            <a:r>
              <a:rPr lang="ru-RU"/>
              <a:t>А что если, работа была сделана на бэкенде? 0_о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7"/>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Push</a:t>
            </a:r>
            <a:endParaRPr/>
          </a:p>
        </p:txBody>
      </p:sp>
      <p:pic>
        <p:nvPicPr>
          <p:cNvPr descr="Image" id="720" name="Google Shape;720;p87"/>
          <p:cNvPicPr preferRelativeResize="0"/>
          <p:nvPr/>
        </p:nvPicPr>
        <p:blipFill rotWithShape="1">
          <a:blip r:embed="rId3">
            <a:alphaModFix/>
          </a:blip>
          <a:srcRect b="0" l="0" r="0" t="0"/>
          <a:stretch/>
        </p:blipFill>
        <p:spPr>
          <a:xfrm>
            <a:off x="2076450" y="1573115"/>
            <a:ext cx="7741209" cy="49165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8"/>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FCM или HMS или RuStore Push</a:t>
            </a:r>
            <a:endParaRPr/>
          </a:p>
        </p:txBody>
      </p:sp>
      <p:pic>
        <p:nvPicPr>
          <p:cNvPr descr="Image" id="727" name="Google Shape;727;p88"/>
          <p:cNvPicPr preferRelativeResize="0"/>
          <p:nvPr/>
        </p:nvPicPr>
        <p:blipFill rotWithShape="1">
          <a:blip r:embed="rId3">
            <a:alphaModFix/>
          </a:blip>
          <a:srcRect b="0" l="0" r="0" t="0"/>
          <a:stretch/>
        </p:blipFill>
        <p:spPr>
          <a:xfrm>
            <a:off x="304800" y="1880230"/>
            <a:ext cx="11309307" cy="395708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9"/>
          <p:cNvSpPr txBox="1"/>
          <p:nvPr>
            <p:ph type="title"/>
          </p:nvPr>
        </p:nvSpPr>
        <p:spPr>
          <a:xfrm>
            <a:off x="677334" y="692150"/>
            <a:ext cx="10855800" cy="6441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Helvetica Neue"/>
              <a:buNone/>
            </a:pPr>
            <a:r>
              <a:rPr lang="ru-RU">
                <a:latin typeface="Helvetica Neue"/>
                <a:ea typeface="Helvetica Neue"/>
                <a:cs typeface="Helvetica Neue"/>
                <a:sym typeface="Helvetica Neue"/>
              </a:rPr>
              <a:t>Firebase</a:t>
            </a:r>
            <a:endParaRPr/>
          </a:p>
        </p:txBody>
      </p:sp>
      <p:sp>
        <p:nvSpPr>
          <p:cNvPr id="733" name="Google Shape;733;p89"/>
          <p:cNvSpPr txBox="1"/>
          <p:nvPr/>
        </p:nvSpPr>
        <p:spPr>
          <a:xfrm>
            <a:off x="586996" y="1645300"/>
            <a:ext cx="5258100" cy="4844400"/>
          </a:xfrm>
          <a:prstGeom prst="rect">
            <a:avLst/>
          </a:prstGeom>
          <a:noFill/>
          <a:ln>
            <a:noFill/>
          </a:ln>
        </p:spPr>
        <p:txBody>
          <a:bodyPr anchorCtr="0" anchor="t" bIns="36000" lIns="36000" spcFirstLastPara="1" rIns="36000" wrap="square" tIns="36000">
            <a:spAutoFit/>
          </a:bodyPr>
          <a:lstStyle/>
          <a:p>
            <a:pPr indent="-120314"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Создать приложение в консоли: </a:t>
            </a:r>
            <a:r>
              <a:rPr b="0" i="0" lang="ru-RU" sz="2000" u="sng" cap="none" strike="noStrike">
                <a:solidFill>
                  <a:schemeClr val="hlink"/>
                </a:solidFill>
                <a:latin typeface="Helvetica Neue"/>
                <a:ea typeface="Helvetica Neue"/>
                <a:cs typeface="Helvetica Neue"/>
                <a:sym typeface="Helvetica Neue"/>
                <a:hlinkClick r:id="rId3"/>
              </a:rPr>
              <a:t>https://console.firebase.google.com/</a:t>
            </a:r>
            <a:br>
              <a:rPr b="0" i="0" lang="ru-RU" sz="2000" u="none" cap="none" strike="noStrike">
                <a:solidFill>
                  <a:srgbClr val="000000"/>
                </a:solidFill>
                <a:latin typeface="Helvetica Neue"/>
                <a:ea typeface="Helvetica Neue"/>
                <a:cs typeface="Helvetica Neue"/>
                <a:sym typeface="Helvetica Neue"/>
              </a:rPr>
            </a:br>
            <a:endParaRPr b="0" i="0" sz="1400" u="none" cap="none" strike="noStrike">
              <a:solidFill>
                <a:srgbClr val="000000"/>
              </a:solidFill>
              <a:latin typeface="Arial"/>
              <a:ea typeface="Arial"/>
              <a:cs typeface="Arial"/>
              <a:sym typeface="Arial"/>
            </a:endParaRPr>
          </a:p>
          <a:p>
            <a:pPr indent="-120314"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Настроить приложение в консоли</a:t>
            </a:r>
            <a:br>
              <a:rPr b="0" i="0" lang="ru-RU" sz="2000" u="none" cap="none" strike="noStrike">
                <a:solidFill>
                  <a:srgbClr val="000000"/>
                </a:solidFill>
                <a:latin typeface="Helvetica Neue"/>
                <a:ea typeface="Helvetica Neue"/>
                <a:cs typeface="Helvetica Neue"/>
                <a:sym typeface="Helvetica Neue"/>
              </a:rPr>
            </a:br>
            <a:endParaRPr b="0" i="0" sz="1400" u="none" cap="none" strike="noStrike">
              <a:solidFill>
                <a:srgbClr val="000000"/>
              </a:solidFill>
              <a:latin typeface="Arial"/>
              <a:ea typeface="Arial"/>
              <a:cs typeface="Arial"/>
              <a:sym typeface="Arial"/>
            </a:endParaRPr>
          </a:p>
          <a:p>
            <a:pPr indent="-120314"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Скачать файл google-services.json </a:t>
            </a:r>
            <a:br>
              <a:rPr b="0" i="0" lang="ru-RU" sz="2000" u="none" cap="none" strike="noStrike">
                <a:solidFill>
                  <a:srgbClr val="000000"/>
                </a:solidFill>
                <a:latin typeface="Helvetica Neue"/>
                <a:ea typeface="Helvetica Neue"/>
                <a:cs typeface="Helvetica Neue"/>
                <a:sym typeface="Helvetica Neue"/>
              </a:rPr>
            </a:br>
            <a:r>
              <a:rPr b="0" i="0" lang="ru-RU" sz="2000" u="none" cap="none" strike="noStrike">
                <a:solidFill>
                  <a:srgbClr val="000000"/>
                </a:solidFill>
                <a:latin typeface="Helvetica Neue"/>
                <a:ea typeface="Helvetica Neue"/>
                <a:cs typeface="Helvetica Neue"/>
                <a:sym typeface="Helvetica Neue"/>
              </a:rPr>
              <a:t>и положить его в директорию app</a:t>
            </a:r>
            <a:br>
              <a:rPr b="0" i="0" lang="ru-RU" sz="2000" u="none" cap="none" strike="noStrike">
                <a:solidFill>
                  <a:srgbClr val="000000"/>
                </a:solidFill>
                <a:latin typeface="Helvetica Neue"/>
                <a:ea typeface="Helvetica Neue"/>
                <a:cs typeface="Helvetica Neue"/>
                <a:sym typeface="Helvetica Neue"/>
              </a:rPr>
            </a:br>
            <a:endParaRPr b="0" i="0" sz="1400" u="none" cap="none" strike="noStrike">
              <a:solidFill>
                <a:srgbClr val="000000"/>
              </a:solidFill>
              <a:latin typeface="Arial"/>
              <a:ea typeface="Arial"/>
              <a:cs typeface="Arial"/>
              <a:sym typeface="Arial"/>
            </a:endParaRPr>
          </a:p>
          <a:p>
            <a:pPr indent="-120314"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Добавить Firebase SDK в build.gradle </a:t>
            </a:r>
            <a:br>
              <a:rPr b="0" i="0" lang="ru-RU" sz="2000" u="none" cap="none" strike="noStrike">
                <a:solidFill>
                  <a:srgbClr val="000000"/>
                </a:solidFill>
                <a:latin typeface="Helvetica Neue"/>
                <a:ea typeface="Helvetica Neue"/>
                <a:cs typeface="Helvetica Neue"/>
                <a:sym typeface="Helvetica Neue"/>
              </a:rPr>
            </a:br>
            <a:endParaRPr b="0" i="0" sz="1400" u="none" cap="none" strike="noStrike">
              <a:solidFill>
                <a:srgbClr val="000000"/>
              </a:solidFill>
              <a:latin typeface="Arial"/>
              <a:ea typeface="Arial"/>
              <a:cs typeface="Arial"/>
              <a:sym typeface="Arial"/>
            </a:endParaRPr>
          </a:p>
          <a:p>
            <a:pPr indent="-120314"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Создать сервис и добавить в AndroidManifest</a:t>
            </a:r>
            <a:br>
              <a:rPr b="0" i="0" lang="ru-RU" sz="2000" u="none" cap="none" strike="noStrike">
                <a:solidFill>
                  <a:srgbClr val="000000"/>
                </a:solidFill>
                <a:latin typeface="Helvetica Neue"/>
                <a:ea typeface="Helvetica Neue"/>
                <a:cs typeface="Helvetica Neue"/>
                <a:sym typeface="Helvetica Neue"/>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Helvetica Neue"/>
              <a:buNone/>
            </a:pPr>
            <a:r>
              <a:rPr b="0" i="0" lang="ru-RU" sz="20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Helvetica Neue"/>
              <a:buNone/>
            </a:pPr>
            <a:r>
              <a:rPr b="0" i="0" lang="ru-RU" sz="2000" u="none" cap="none" strike="noStrike">
                <a:solidFill>
                  <a:srgbClr val="000000"/>
                </a:solidFill>
                <a:latin typeface="Helvetica Neue"/>
                <a:ea typeface="Helvetica Neue"/>
                <a:cs typeface="Helvetica Neue"/>
                <a:sym typeface="Helvetica Neue"/>
              </a:rPr>
              <a:t>…либо воспользоваться Firebase Assistant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Helvetica Neue"/>
              <a:buNone/>
            </a:pPr>
            <a:r>
              <a:rPr b="0" i="0" lang="ru-RU" sz="2000" u="none" cap="none" strike="noStrike">
                <a:solidFill>
                  <a:srgbClr val="000000"/>
                </a:solidFill>
                <a:latin typeface="Helvetica Neue"/>
                <a:ea typeface="Helvetica Neue"/>
                <a:cs typeface="Helvetica Neue"/>
                <a:sym typeface="Helvetica Neue"/>
              </a:rPr>
              <a:t> (Tools → Firebase)</a:t>
            </a:r>
            <a:endParaRPr b="0" i="0" sz="1400" u="none" cap="none" strike="noStrike">
              <a:solidFill>
                <a:srgbClr val="000000"/>
              </a:solidFill>
              <a:latin typeface="Arial"/>
              <a:ea typeface="Arial"/>
              <a:cs typeface="Arial"/>
              <a:sym typeface="Arial"/>
            </a:endParaRPr>
          </a:p>
        </p:txBody>
      </p:sp>
      <p:sp>
        <p:nvSpPr>
          <p:cNvPr id="734" name="Google Shape;734;p89"/>
          <p:cNvSpPr txBox="1"/>
          <p:nvPr/>
        </p:nvSpPr>
        <p:spPr>
          <a:xfrm>
            <a:off x="6438588" y="4994693"/>
            <a:ext cx="5753400" cy="1863300"/>
          </a:xfrm>
          <a:prstGeom prst="rect">
            <a:avLst/>
          </a:prstGeom>
          <a:noFill/>
          <a:ln>
            <a:noFill/>
          </a:ln>
        </p:spPr>
        <p:txBody>
          <a:bodyPr anchorCtr="0" anchor="t" bIns="36000" lIns="36000" spcFirstLastPara="1" rIns="36000" wrap="square" tIns="36000">
            <a:spAutoFit/>
          </a:bodyPr>
          <a:lstStyle/>
          <a:p>
            <a:pPr indent="-180472" lvl="0" marL="180472" marR="0" rtl="0" algn="l">
              <a:lnSpc>
                <a:spcPct val="100000"/>
              </a:lnSpc>
              <a:spcBef>
                <a:spcPts val="0"/>
              </a:spcBef>
              <a:spcAft>
                <a:spcPts val="0"/>
              </a:spcAft>
              <a:buClr>
                <a:srgbClr val="000000"/>
              </a:buClr>
              <a:buSzPts val="1800"/>
              <a:buFont typeface="Helvetica Neue"/>
              <a:buChar char="•"/>
            </a:pPr>
            <a:r>
              <a:rPr b="0" i="0" lang="ru-RU" sz="1800" u="none" cap="none" strike="noStrike">
                <a:solidFill>
                  <a:srgbClr val="000000"/>
                </a:solidFill>
                <a:latin typeface="Helvetica Neue"/>
                <a:ea typeface="Helvetica Neue"/>
                <a:cs typeface="Helvetica Neue"/>
                <a:sym typeface="Helvetica Neue"/>
              </a:rPr>
              <a:t>Устройство всегда держит коннект к Google серверам</a:t>
            </a:r>
            <a:endParaRPr b="0" i="0" sz="1400" u="none" cap="none" strike="noStrike">
              <a:solidFill>
                <a:srgbClr val="000000"/>
              </a:solidFill>
              <a:latin typeface="Arial"/>
              <a:ea typeface="Arial"/>
              <a:cs typeface="Arial"/>
              <a:sym typeface="Arial"/>
            </a:endParaRPr>
          </a:p>
          <a:p>
            <a:pPr indent="-180472" lvl="0" marL="180472" marR="0" rtl="0" algn="l">
              <a:lnSpc>
                <a:spcPct val="100000"/>
              </a:lnSpc>
              <a:spcBef>
                <a:spcPts val="500"/>
              </a:spcBef>
              <a:spcAft>
                <a:spcPts val="0"/>
              </a:spcAft>
              <a:buClr>
                <a:srgbClr val="000000"/>
              </a:buClr>
              <a:buSzPts val="1800"/>
              <a:buFont typeface="Helvetica Neue"/>
              <a:buChar char="•"/>
            </a:pPr>
            <a:r>
              <a:rPr b="0" i="0" lang="ru-RU" sz="1800" u="none" cap="none" strike="noStrike">
                <a:solidFill>
                  <a:srgbClr val="000000"/>
                </a:solidFill>
                <a:latin typeface="Helvetica Neue"/>
                <a:ea typeface="Helvetica Neue"/>
                <a:cs typeface="Helvetica Neue"/>
                <a:sym typeface="Helvetica Neue"/>
              </a:rPr>
              <a:t>Отправка происходит через бекенд приложения или из консоли Firebase</a:t>
            </a:r>
            <a:endParaRPr b="0" i="0" sz="1400" u="none" cap="none" strike="noStrike">
              <a:solidFill>
                <a:srgbClr val="000000"/>
              </a:solidFill>
              <a:latin typeface="Arial"/>
              <a:ea typeface="Arial"/>
              <a:cs typeface="Arial"/>
              <a:sym typeface="Arial"/>
            </a:endParaRPr>
          </a:p>
          <a:p>
            <a:pPr indent="-180472" lvl="0" marL="180472" marR="0" rtl="0" algn="l">
              <a:lnSpc>
                <a:spcPct val="100000"/>
              </a:lnSpc>
              <a:spcBef>
                <a:spcPts val="500"/>
              </a:spcBef>
              <a:spcAft>
                <a:spcPts val="0"/>
              </a:spcAft>
              <a:buClr>
                <a:srgbClr val="000000"/>
              </a:buClr>
              <a:buSzPts val="1800"/>
              <a:buFont typeface="Helvetica Neue"/>
              <a:buChar char="•"/>
            </a:pPr>
            <a:r>
              <a:rPr b="0" i="0" lang="ru-RU" sz="1800" u="none" cap="none" strike="noStrike">
                <a:solidFill>
                  <a:srgbClr val="000000"/>
                </a:solidFill>
                <a:latin typeface="Helvetica Neue"/>
                <a:ea typeface="Helvetica Neue"/>
                <a:cs typeface="Helvetica Neue"/>
                <a:sym typeface="Helvetica Neue"/>
              </a:rPr>
              <a:t>Есть девайсы без FCM. Есть аналоги - HMS от Huawei, RuStore Push от VK</a:t>
            </a:r>
            <a:endParaRPr b="0" i="0" sz="1400" u="none" cap="none" strike="noStrike">
              <a:solidFill>
                <a:srgbClr val="000000"/>
              </a:solidFill>
              <a:latin typeface="Arial"/>
              <a:ea typeface="Arial"/>
              <a:cs typeface="Arial"/>
              <a:sym typeface="Arial"/>
            </a:endParaRPr>
          </a:p>
        </p:txBody>
      </p:sp>
      <p:pic>
        <p:nvPicPr>
          <p:cNvPr descr="1E4QroECR9-LGn62wlm03rv9jO11q6auGCj9QyH9WAyxGjvJzeKOAx638sLRONw6-hDWK9QPS8sZOGDyQY5Zkaz01xwdh2y282heT6giqDY3C2_JYRYmUHZM0M68MJzB7-Jb6g964L0.png" id="735" name="Google Shape;735;p89"/>
          <p:cNvPicPr preferRelativeResize="0"/>
          <p:nvPr/>
        </p:nvPicPr>
        <p:blipFill rotWithShape="1">
          <a:blip r:embed="rId4">
            <a:alphaModFix/>
          </a:blip>
          <a:srcRect b="0" l="0" r="0" t="0"/>
          <a:stretch/>
        </p:blipFill>
        <p:spPr>
          <a:xfrm>
            <a:off x="7130338" y="325001"/>
            <a:ext cx="3332025" cy="41252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0"/>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Домашнее задание №3</a:t>
            </a:r>
            <a:endParaRPr/>
          </a:p>
        </p:txBody>
      </p:sp>
      <p:sp>
        <p:nvSpPr>
          <p:cNvPr id="742" name="Google Shape;742;p90"/>
          <p:cNvSpPr txBox="1"/>
          <p:nvPr>
            <p:ph idx="4294967295" type="body"/>
          </p:nvPr>
        </p:nvSpPr>
        <p:spPr>
          <a:xfrm>
            <a:off x="290600" y="1773250"/>
            <a:ext cx="5691000" cy="5084700"/>
          </a:xfrm>
          <a:prstGeom prst="rect">
            <a:avLst/>
          </a:prstGeom>
          <a:noFill/>
          <a:ln>
            <a:noFill/>
          </a:ln>
        </p:spPr>
        <p:txBody>
          <a:bodyPr anchorCtr="0" anchor="t" bIns="0" lIns="0" spcFirstLastPara="1" rIns="0" wrap="square" tIns="0">
            <a:normAutofit lnSpcReduction="10000"/>
          </a:bodyPr>
          <a:lstStyle/>
          <a:p>
            <a:pPr indent="0" lvl="0" marL="0" rtl="0" algn="l">
              <a:lnSpc>
                <a:spcPct val="110000"/>
              </a:lnSpc>
              <a:spcBef>
                <a:spcPts val="1000"/>
              </a:spcBef>
              <a:spcAft>
                <a:spcPts val="0"/>
              </a:spcAft>
              <a:buSzPts val="1600"/>
              <a:buNone/>
            </a:pPr>
            <a:r>
              <a:rPr b="1" lang="ru-RU"/>
              <a:t>Как выбрать экраны?</a:t>
            </a:r>
            <a:endParaRPr b="1"/>
          </a:p>
          <a:p>
            <a:pPr indent="-330200" lvl="0" marL="457200" rtl="0" algn="l">
              <a:lnSpc>
                <a:spcPct val="110000"/>
              </a:lnSpc>
              <a:spcBef>
                <a:spcPts val="1000"/>
              </a:spcBef>
              <a:spcAft>
                <a:spcPts val="0"/>
              </a:spcAft>
              <a:buSzPts val="1600"/>
              <a:buChar char="-"/>
            </a:pPr>
            <a:r>
              <a:rPr lang="ru-RU"/>
              <a:t>Четко определите какая функциональность есть на экранах. Главное, чтобы один из экранов был “тяжелым” по функциональности.</a:t>
            </a:r>
            <a:endParaRPr/>
          </a:p>
          <a:p>
            <a:pPr indent="0" lvl="0" marL="0" rtl="0" algn="l">
              <a:lnSpc>
                <a:spcPct val="110000"/>
              </a:lnSpc>
              <a:spcBef>
                <a:spcPts val="1000"/>
              </a:spcBef>
              <a:spcAft>
                <a:spcPts val="0"/>
              </a:spcAft>
              <a:buSzPts val="1600"/>
              <a:buNone/>
            </a:pPr>
            <a:r>
              <a:rPr b="1" lang="ru-RU"/>
              <a:t>Если экранов меньше количества человек?</a:t>
            </a:r>
            <a:endParaRPr b="1"/>
          </a:p>
          <a:p>
            <a:pPr indent="-330200" lvl="0" marL="457200" rtl="0" algn="l">
              <a:lnSpc>
                <a:spcPct val="110000"/>
              </a:lnSpc>
              <a:spcBef>
                <a:spcPts val="1000"/>
              </a:spcBef>
              <a:spcAft>
                <a:spcPts val="0"/>
              </a:spcAft>
              <a:buSzPts val="1600"/>
              <a:buChar char="-"/>
            </a:pPr>
            <a:r>
              <a:rPr lang="ru-RU"/>
              <a:t>Придется делать разным людям одинаковые экраны, но надо будет делать в своем стиле:)</a:t>
            </a:r>
            <a:endParaRPr/>
          </a:p>
          <a:p>
            <a:pPr indent="0" lvl="0" marL="0" rtl="0" algn="l">
              <a:lnSpc>
                <a:spcPct val="110000"/>
              </a:lnSpc>
              <a:spcBef>
                <a:spcPts val="1000"/>
              </a:spcBef>
              <a:spcAft>
                <a:spcPts val="0"/>
              </a:spcAft>
              <a:buSzPts val="1600"/>
              <a:buNone/>
            </a:pPr>
            <a:r>
              <a:rPr b="1" lang="ru-RU"/>
              <a:t>Как будет происходить проверка?</a:t>
            </a:r>
            <a:endParaRPr b="1"/>
          </a:p>
          <a:p>
            <a:pPr indent="-330200" lvl="0" marL="457200" rtl="0" algn="l">
              <a:lnSpc>
                <a:spcPct val="110000"/>
              </a:lnSpc>
              <a:spcBef>
                <a:spcPts val="1000"/>
              </a:spcBef>
              <a:spcAft>
                <a:spcPts val="0"/>
              </a:spcAft>
              <a:buSzPts val="1600"/>
              <a:buChar char="-"/>
            </a:pPr>
            <a:r>
              <a:rPr lang="ru-RU"/>
              <a:t>Преподаватели и менторы будут проверять сразу у группы, которая сформирована была на треке проектирования интерфейсов. Для ИТМО – индивидуально</a:t>
            </a:r>
            <a:endParaRPr/>
          </a:p>
          <a:p>
            <a:pPr indent="-330200" lvl="0" marL="457200" rtl="0" algn="l">
              <a:lnSpc>
                <a:spcPct val="110000"/>
              </a:lnSpc>
              <a:spcBef>
                <a:spcPts val="0"/>
              </a:spcBef>
              <a:spcAft>
                <a:spcPts val="0"/>
              </a:spcAft>
              <a:buSzPts val="1600"/>
              <a:buChar char="-"/>
            </a:pPr>
            <a:r>
              <a:rPr lang="ru-RU"/>
              <a:t>После проверки реализации, будет даваться доп задание исходя из того, что сделал каждый человек.</a:t>
            </a:r>
            <a:endParaRPr/>
          </a:p>
          <a:p>
            <a:pPr indent="-330200" lvl="0" marL="457200" rtl="0" algn="l">
              <a:lnSpc>
                <a:spcPct val="110000"/>
              </a:lnSpc>
              <a:spcBef>
                <a:spcPts val="0"/>
              </a:spcBef>
              <a:spcAft>
                <a:spcPts val="0"/>
              </a:spcAft>
              <a:buSzPts val="1600"/>
              <a:buChar char="-"/>
            </a:pPr>
            <a:r>
              <a:rPr lang="ru-RU"/>
              <a:t>Задания будут даваться на основе прошедшего курса.</a:t>
            </a:r>
            <a:endParaRPr/>
          </a:p>
          <a:p>
            <a:pPr indent="-330200" lvl="0" marL="457200" rtl="0" algn="l">
              <a:lnSpc>
                <a:spcPct val="110000"/>
              </a:lnSpc>
              <a:spcBef>
                <a:spcPts val="0"/>
              </a:spcBef>
              <a:spcAft>
                <a:spcPts val="0"/>
              </a:spcAft>
              <a:buSzPts val="1600"/>
              <a:buChar char="-"/>
            </a:pPr>
            <a:r>
              <a:rPr lang="ru-RU"/>
              <a:t>На защите можно будет пользоваться чем угодно. Только не просите код писать за вас:)</a:t>
            </a:r>
            <a:endParaRPr/>
          </a:p>
        </p:txBody>
      </p:sp>
      <p:pic>
        <p:nvPicPr>
          <p:cNvPr id="743" name="Google Shape;743;p90"/>
          <p:cNvPicPr preferRelativeResize="0"/>
          <p:nvPr/>
        </p:nvPicPr>
        <p:blipFill>
          <a:blip r:embed="rId3">
            <a:alphaModFix/>
          </a:blip>
          <a:stretch>
            <a:fillRect/>
          </a:stretch>
        </p:blipFill>
        <p:spPr>
          <a:xfrm>
            <a:off x="6753200" y="347300"/>
            <a:ext cx="5198976" cy="63699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1"/>
          <p:cNvSpPr txBox="1"/>
          <p:nvPr>
            <p:ph type="title"/>
          </p:nvPr>
        </p:nvSpPr>
        <p:spPr>
          <a:xfrm>
            <a:off x="620713" y="583317"/>
            <a:ext cx="5475300" cy="1828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t>Спасибо за внимание!</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Уведомления</a:t>
            </a:r>
            <a:endParaRPr/>
          </a:p>
        </p:txBody>
      </p:sp>
      <p:pic>
        <p:nvPicPr>
          <p:cNvPr id="400" name="Google Shape;400;p49"/>
          <p:cNvPicPr preferRelativeResize="0"/>
          <p:nvPr/>
        </p:nvPicPr>
        <p:blipFill rotWithShape="1">
          <a:blip r:embed="rId3">
            <a:alphaModFix/>
          </a:blip>
          <a:srcRect b="0" l="26833" r="26062" t="10160"/>
          <a:stretch/>
        </p:blipFill>
        <p:spPr>
          <a:xfrm>
            <a:off x="1472038" y="3293663"/>
            <a:ext cx="3020050" cy="4244174"/>
          </a:xfrm>
          <a:prstGeom prst="rect">
            <a:avLst/>
          </a:prstGeom>
          <a:noFill/>
          <a:ln>
            <a:noFill/>
          </a:ln>
        </p:spPr>
      </p:pic>
      <p:pic>
        <p:nvPicPr>
          <p:cNvPr id="401" name="Google Shape;401;p49"/>
          <p:cNvPicPr preferRelativeResize="0"/>
          <p:nvPr/>
        </p:nvPicPr>
        <p:blipFill rotWithShape="1">
          <a:blip r:embed="rId4">
            <a:alphaModFix/>
          </a:blip>
          <a:srcRect b="21303" l="26420" r="26231" t="21291"/>
          <a:stretch/>
        </p:blipFill>
        <p:spPr>
          <a:xfrm>
            <a:off x="677325" y="1336250"/>
            <a:ext cx="4798526" cy="1957425"/>
          </a:xfrm>
          <a:prstGeom prst="rect">
            <a:avLst/>
          </a:prstGeom>
          <a:noFill/>
          <a:ln>
            <a:noFill/>
          </a:ln>
        </p:spPr>
      </p:pic>
      <p:pic>
        <p:nvPicPr>
          <p:cNvPr id="402" name="Google Shape;402;p49"/>
          <p:cNvPicPr preferRelativeResize="0"/>
          <p:nvPr/>
        </p:nvPicPr>
        <p:blipFill>
          <a:blip r:embed="rId5">
            <a:alphaModFix/>
          </a:blip>
          <a:stretch>
            <a:fillRect/>
          </a:stretch>
        </p:blipFill>
        <p:spPr>
          <a:xfrm>
            <a:off x="6896976" y="1156025"/>
            <a:ext cx="3798750" cy="521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Каналы (начиная с 8 Android)</a:t>
            </a:r>
            <a:endParaRPr/>
          </a:p>
        </p:txBody>
      </p:sp>
      <p:pic>
        <p:nvPicPr>
          <p:cNvPr id="409" name="Google Shape;409;p50"/>
          <p:cNvPicPr preferRelativeResize="0"/>
          <p:nvPr/>
        </p:nvPicPr>
        <p:blipFill rotWithShape="1">
          <a:blip r:embed="rId3">
            <a:alphaModFix/>
          </a:blip>
          <a:srcRect b="0" l="0" r="0" t="0"/>
          <a:stretch/>
        </p:blipFill>
        <p:spPr>
          <a:xfrm>
            <a:off x="1253317" y="1641050"/>
            <a:ext cx="6160597" cy="5216950"/>
          </a:xfrm>
          <a:prstGeom prst="rect">
            <a:avLst/>
          </a:prstGeom>
          <a:noFill/>
          <a:ln>
            <a:noFill/>
          </a:ln>
        </p:spPr>
      </p:pic>
      <p:pic>
        <p:nvPicPr>
          <p:cNvPr id="410" name="Google Shape;410;p50"/>
          <p:cNvPicPr preferRelativeResize="0"/>
          <p:nvPr/>
        </p:nvPicPr>
        <p:blipFill>
          <a:blip r:embed="rId4">
            <a:alphaModFix/>
          </a:blip>
          <a:stretch>
            <a:fillRect/>
          </a:stretch>
        </p:blipFill>
        <p:spPr>
          <a:xfrm>
            <a:off x="8001882" y="1652899"/>
            <a:ext cx="2940165" cy="521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2" type="body"/>
          </p:nvPr>
        </p:nvSpPr>
        <p:spPr>
          <a:xfrm>
            <a:off x="6228824" y="1773239"/>
            <a:ext cx="5304300" cy="4427400"/>
          </a:xfrm>
          <a:prstGeom prst="rect">
            <a:avLst/>
          </a:prstGeom>
          <a:noFill/>
          <a:ln>
            <a:noFill/>
          </a:ln>
        </p:spPr>
        <p:txBody>
          <a:bodyPr anchorCtr="0" anchor="t" bIns="0" lIns="0" spcFirstLastPara="1" rIns="0" wrap="square" tIns="0">
            <a:normAutofit/>
          </a:bodyPr>
          <a:lstStyle/>
          <a:p>
            <a:pPr indent="-342900" lvl="0" marL="457200" rtl="0" algn="l">
              <a:lnSpc>
                <a:spcPct val="110000"/>
              </a:lnSpc>
              <a:spcBef>
                <a:spcPts val="1000"/>
              </a:spcBef>
              <a:spcAft>
                <a:spcPts val="0"/>
              </a:spcAft>
              <a:buSzPts val="1800"/>
              <a:buAutoNum type="arabicPeriod"/>
            </a:pPr>
            <a:r>
              <a:rPr lang="ru-RU"/>
              <a:t>Small Icon (24x24 - 96x96, PNG. Белого цвета с прозрачным фоном)</a:t>
            </a:r>
            <a:endParaRPr/>
          </a:p>
          <a:p>
            <a:pPr indent="-342900" lvl="0" marL="457200" rtl="0" algn="l">
              <a:lnSpc>
                <a:spcPct val="110000"/>
              </a:lnSpc>
              <a:spcBef>
                <a:spcPts val="0"/>
              </a:spcBef>
              <a:spcAft>
                <a:spcPts val="0"/>
              </a:spcAft>
              <a:buSzPts val="1800"/>
              <a:buAutoNum type="arabicPeriod"/>
            </a:pPr>
            <a:r>
              <a:rPr lang="ru-RU"/>
              <a:t>Title (до 50 символов)</a:t>
            </a:r>
            <a:endParaRPr/>
          </a:p>
          <a:p>
            <a:pPr indent="-342900" lvl="0" marL="457200" rtl="0" algn="l">
              <a:lnSpc>
                <a:spcPct val="110000"/>
              </a:lnSpc>
              <a:spcBef>
                <a:spcPts val="0"/>
              </a:spcBef>
              <a:spcAft>
                <a:spcPts val="0"/>
              </a:spcAft>
              <a:buSzPts val="1800"/>
              <a:buAutoNum type="arabicPeriod"/>
            </a:pPr>
            <a:r>
              <a:rPr lang="ru-RU"/>
              <a:t>Body (до 50 символов)</a:t>
            </a:r>
            <a:endParaRPr/>
          </a:p>
          <a:p>
            <a:pPr indent="-342900" lvl="0" marL="457200" rtl="0" algn="l">
              <a:lnSpc>
                <a:spcPct val="110000"/>
              </a:lnSpc>
              <a:spcBef>
                <a:spcPts val="0"/>
              </a:spcBef>
              <a:spcAft>
                <a:spcPts val="0"/>
              </a:spcAft>
              <a:buSzPts val="1800"/>
              <a:buAutoNum type="arabicPeriod"/>
            </a:pPr>
            <a:r>
              <a:rPr lang="ru-RU"/>
              <a:t>Large Picture (1440x720 или соотношение сторон 2:1. PNG, JPG, GIF (без анимации))</a:t>
            </a:r>
            <a:endParaRPr/>
          </a:p>
          <a:p>
            <a:pPr indent="-342900" lvl="0" marL="457200" rtl="0" algn="l">
              <a:lnSpc>
                <a:spcPct val="110000"/>
              </a:lnSpc>
              <a:spcBef>
                <a:spcPts val="0"/>
              </a:spcBef>
              <a:spcAft>
                <a:spcPts val="0"/>
              </a:spcAft>
              <a:buSzPts val="1800"/>
              <a:buAutoNum type="arabicPeriod"/>
            </a:pPr>
            <a:r>
              <a:rPr lang="ru-RU"/>
              <a:t>App Name (не меняется)</a:t>
            </a:r>
            <a:endParaRPr/>
          </a:p>
          <a:p>
            <a:pPr indent="-342900" lvl="0" marL="457200" rtl="0" algn="l">
              <a:lnSpc>
                <a:spcPct val="110000"/>
              </a:lnSpc>
              <a:spcBef>
                <a:spcPts val="0"/>
              </a:spcBef>
              <a:spcAft>
                <a:spcPts val="0"/>
              </a:spcAft>
              <a:buSzPts val="1800"/>
              <a:buAutoNum type="arabicPeriod"/>
            </a:pPr>
            <a:r>
              <a:rPr lang="ru-RU"/>
              <a:t>Time (время получения)</a:t>
            </a:r>
            <a:endParaRPr/>
          </a:p>
          <a:p>
            <a:pPr indent="-342900" lvl="0" marL="457200" rtl="0" algn="l">
              <a:lnSpc>
                <a:spcPct val="110000"/>
              </a:lnSpc>
              <a:spcBef>
                <a:spcPts val="0"/>
              </a:spcBef>
              <a:spcAft>
                <a:spcPts val="0"/>
              </a:spcAft>
              <a:buSzPts val="1800"/>
              <a:buAutoNum type="arabicPeriod"/>
            </a:pPr>
            <a:r>
              <a:rPr lang="ru-RU"/>
              <a:t>Icon (192x192 или больше. PNG, JPG, GIF (без анимации))</a:t>
            </a:r>
            <a:endParaRPr/>
          </a:p>
          <a:p>
            <a:pPr indent="-342900" lvl="0" marL="457200" rtl="0" algn="l">
              <a:lnSpc>
                <a:spcPct val="110000"/>
              </a:lnSpc>
              <a:spcBef>
                <a:spcPts val="0"/>
              </a:spcBef>
              <a:spcAft>
                <a:spcPts val="0"/>
              </a:spcAft>
              <a:buSzPts val="1800"/>
              <a:buAutoNum type="arabicPeriod"/>
            </a:pPr>
            <a:r>
              <a:rPr lang="ru-RU"/>
              <a:t>Action Buttons (до трех штук)</a:t>
            </a:r>
            <a:endParaRPr/>
          </a:p>
        </p:txBody>
      </p:sp>
      <p:sp>
        <p:nvSpPr>
          <p:cNvPr id="417" name="Google Shape;417;p51"/>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Анатомия (с 12 Android)</a:t>
            </a:r>
            <a:endParaRPr/>
          </a:p>
        </p:txBody>
      </p:sp>
      <p:pic>
        <p:nvPicPr>
          <p:cNvPr id="418" name="Google Shape;418;p51"/>
          <p:cNvPicPr preferRelativeResize="0"/>
          <p:nvPr/>
        </p:nvPicPr>
        <p:blipFill rotWithShape="1">
          <a:blip r:embed="rId3">
            <a:alphaModFix/>
          </a:blip>
          <a:srcRect b="12423" l="13381" r="11901" t="6002"/>
          <a:stretch/>
        </p:blipFill>
        <p:spPr>
          <a:xfrm>
            <a:off x="677325" y="1773250"/>
            <a:ext cx="5069100" cy="442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Стили уведомлений</a:t>
            </a:r>
            <a:endParaRPr/>
          </a:p>
        </p:txBody>
      </p:sp>
      <p:pic>
        <p:nvPicPr>
          <p:cNvPr id="425" name="Google Shape;425;p52"/>
          <p:cNvPicPr preferRelativeResize="0"/>
          <p:nvPr/>
        </p:nvPicPr>
        <p:blipFill rotWithShape="1">
          <a:blip r:embed="rId3">
            <a:alphaModFix/>
          </a:blip>
          <a:srcRect b="0" l="0" r="0" t="0"/>
          <a:stretch/>
        </p:blipFill>
        <p:spPr>
          <a:xfrm>
            <a:off x="1449354" y="1671916"/>
            <a:ext cx="9293291" cy="41372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3"/>
          <p:cNvSpPr txBox="1"/>
          <p:nvPr>
            <p:ph idx="1" type="body"/>
          </p:nvPr>
        </p:nvSpPr>
        <p:spPr>
          <a:xfrm>
            <a:off x="677325" y="1773250"/>
            <a:ext cx="54750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rPr lang="ru-RU"/>
              <a:t>Чтобы самостоятельно не учитывать версии Android при создании разных компонентов (ведь у них может очень сильно изменяться API), есть библиотеки для обеспечения обратной совместимости. Обычно у них всегда есть постфикс Compat. Для работы с уведомлениями лучше использовать их, для сокращения кода:</a:t>
            </a:r>
            <a:endParaRPr/>
          </a:p>
          <a:p>
            <a:pPr indent="-342900" lvl="0" marL="457200" rtl="0" algn="l">
              <a:lnSpc>
                <a:spcPct val="110000"/>
              </a:lnSpc>
              <a:spcBef>
                <a:spcPts val="1000"/>
              </a:spcBef>
              <a:spcAft>
                <a:spcPts val="0"/>
              </a:spcAft>
              <a:buSzPts val="1800"/>
              <a:buChar char="-"/>
            </a:pPr>
            <a:r>
              <a:rPr b="1" lang="ru-RU"/>
              <a:t>NotificationManagerCompat.from(context)</a:t>
            </a:r>
            <a:endParaRPr b="1"/>
          </a:p>
          <a:p>
            <a:pPr indent="-342900" lvl="0" marL="457200" rtl="0" algn="l">
              <a:lnSpc>
                <a:spcPct val="110000"/>
              </a:lnSpc>
              <a:spcBef>
                <a:spcPts val="0"/>
              </a:spcBef>
              <a:spcAft>
                <a:spcPts val="0"/>
              </a:spcAft>
              <a:buSzPts val="1800"/>
              <a:buChar char="-"/>
            </a:pPr>
            <a:r>
              <a:rPr b="1" lang="ru-RU"/>
              <a:t>NotificationCompat.Builder(context, channelId)</a:t>
            </a:r>
            <a:endParaRPr b="1"/>
          </a:p>
          <a:p>
            <a:pPr indent="-342900" lvl="0" marL="457200" rtl="0" algn="l">
              <a:lnSpc>
                <a:spcPct val="110000"/>
              </a:lnSpc>
              <a:spcBef>
                <a:spcPts val="0"/>
              </a:spcBef>
              <a:spcAft>
                <a:spcPts val="0"/>
              </a:spcAft>
              <a:buSzPts val="1800"/>
              <a:buChar char="-"/>
            </a:pPr>
            <a:r>
              <a:rPr b="1" lang="ru-RU"/>
              <a:t>NotificationChannelGroupCompat.Builder(id)</a:t>
            </a:r>
            <a:endParaRPr b="1"/>
          </a:p>
          <a:p>
            <a:pPr indent="-342900" lvl="0" marL="457200" rtl="0" algn="l">
              <a:lnSpc>
                <a:spcPct val="110000"/>
              </a:lnSpc>
              <a:spcBef>
                <a:spcPts val="0"/>
              </a:spcBef>
              <a:spcAft>
                <a:spcPts val="0"/>
              </a:spcAft>
              <a:buSzPts val="1800"/>
              <a:buChar char="-"/>
            </a:pPr>
            <a:r>
              <a:rPr b="1" lang="ru-RU"/>
              <a:t>NotificationChannelCompat.Builder(id, importance</a:t>
            </a:r>
            <a:r>
              <a:rPr lang="ru-RU"/>
              <a:t>)</a:t>
            </a:r>
            <a:endParaRPr/>
          </a:p>
        </p:txBody>
      </p:sp>
      <p:sp>
        <p:nvSpPr>
          <p:cNvPr id="432" name="Google Shape;432;p53"/>
          <p:cNvSpPr txBox="1"/>
          <p:nvPr>
            <p:ph idx="2" type="body"/>
          </p:nvPr>
        </p:nvSpPr>
        <p:spPr>
          <a:xfrm>
            <a:off x="6228824" y="1773239"/>
            <a:ext cx="5304300" cy="44274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1000"/>
              </a:spcBef>
              <a:spcAft>
                <a:spcPts val="0"/>
              </a:spcAft>
              <a:buSzPts val="1800"/>
              <a:buNone/>
            </a:pPr>
            <a:r>
              <a:t/>
            </a:r>
            <a:endParaRPr/>
          </a:p>
        </p:txBody>
      </p:sp>
      <p:sp>
        <p:nvSpPr>
          <p:cNvPr id="433" name="Google Shape;433;p53"/>
          <p:cNvSpPr txBox="1"/>
          <p:nvPr>
            <p:ph type="title"/>
          </p:nvPr>
        </p:nvSpPr>
        <p:spPr>
          <a:xfrm>
            <a:off x="677334" y="692150"/>
            <a:ext cx="10855800" cy="64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ru-RU"/>
              <a:t>*-Compat классы</a:t>
            </a:r>
            <a:endParaRPr/>
          </a:p>
        </p:txBody>
      </p:sp>
    </p:spTree>
  </p:cSld>
  <p:clrMapOvr>
    <a:masterClrMapping/>
  </p:clrMapOvr>
</p:sld>
</file>

<file path=ppt/theme/theme1.xml><?xml version="1.0" encoding="utf-8"?>
<a:theme xmlns:a="http://schemas.openxmlformats.org/drawingml/2006/main" xmlns:r="http://schemas.openxmlformats.org/officeDocument/2006/relationships" name="VK New Color">
  <a:themeElements>
    <a:clrScheme name="VK 2021">
      <a:dk1>
        <a:srgbClr val="000000"/>
      </a:dk1>
      <a:lt1>
        <a:srgbClr val="FFFFFF"/>
      </a:lt1>
      <a:dk2>
        <a:srgbClr val="0077FF"/>
      </a:dk2>
      <a:lt2>
        <a:srgbClr val="FFFFFF"/>
      </a:lt2>
      <a:accent1>
        <a:srgbClr val="0077FF"/>
      </a:accent1>
      <a:accent2>
        <a:srgbClr val="8024C0"/>
      </a:accent2>
      <a:accent3>
        <a:srgbClr val="FF3885"/>
      </a:accent3>
      <a:accent4>
        <a:srgbClr val="00EAFF"/>
      </a:accent4>
      <a:accent5>
        <a:srgbClr val="BEB6AE"/>
      </a:accent5>
      <a:accent6>
        <a:srgbClr val="17D685"/>
      </a:accent6>
      <a:hlink>
        <a:srgbClr val="0077FF"/>
      </a:hlink>
      <a:folHlink>
        <a:srgbClr val="A538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